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3" r:id="rId2"/>
    <p:sldId id="264" r:id="rId3"/>
    <p:sldId id="265" r:id="rId4"/>
  </p:sldIdLst>
  <p:sldSz cx="12801600" cy="9601200" type="A3"/>
  <p:notesSz cx="6858000" cy="9144000"/>
  <p:defaultTextStyle>
    <a:defPPr>
      <a:defRPr lang="en-US"/>
    </a:defPPr>
    <a:lvl1pPr marL="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595959"/>
    <a:srgbClr val="BFBFBF"/>
    <a:srgbClr val="A957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80" autoAdjust="0"/>
    <p:restoredTop sz="96349" autoAdjust="0"/>
  </p:normalViewPr>
  <p:slideViewPr>
    <p:cSldViewPr snapToGrid="0">
      <p:cViewPr varScale="1">
        <p:scale>
          <a:sx n="60" d="100"/>
          <a:sy n="60" d="100"/>
        </p:scale>
        <p:origin x="146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ameiro%20Nicolas\Documents\EPSA\STUF2019\DS_Design%20Report\02_Design%20Supports\Masse_Pr&#233;visionnelle_Optimu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ameiro%20Nicolas\Documents\EPSA\STUF2019\DS_Design%20Report\02_Design%20Supports\Masse_Pr&#233;visionnelle_Optimu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1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236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236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428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2529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1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9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6218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3992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8866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4924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6879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1608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6992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3A71-33E7-4794-AF52-48865E4EF773}" type="datetimeFigureOut">
              <a:rPr lang="fr-FR" smtClean="0"/>
              <a:t>05/07/2019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7186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.xml"/><Relationship Id="rId3" Type="http://schemas.openxmlformats.org/officeDocument/2006/relationships/image" Target="../media/image7.png"/><Relationship Id="rId7" Type="http://schemas.openxmlformats.org/officeDocument/2006/relationships/chart" Target="../charts/chart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png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EEF58756-9A51-481C-BD7D-DDBD08F2B36E}"/>
              </a:ext>
            </a:extLst>
          </p:cNvPr>
          <p:cNvCxnSpPr/>
          <p:nvPr/>
        </p:nvCxnSpPr>
        <p:spPr>
          <a:xfrm>
            <a:off x="5943046" y="1749554"/>
            <a:ext cx="0" cy="666458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264877DC-3726-4EC6-A99C-A1D0D5123C40}"/>
              </a:ext>
            </a:extLst>
          </p:cNvPr>
          <p:cNvCxnSpPr>
            <a:cxnSpLocks/>
          </p:cNvCxnSpPr>
          <p:nvPr/>
        </p:nvCxnSpPr>
        <p:spPr>
          <a:xfrm flipH="1">
            <a:off x="1241367" y="4957712"/>
            <a:ext cx="1050507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30" name="Picture 6">
            <a:extLst>
              <a:ext uri="{FF2B5EF4-FFF2-40B4-BE49-F238E27FC236}">
                <a16:creationId xmlns:a16="http://schemas.microsoft.com/office/drawing/2014/main" id="{06CE65CC-26F9-42BF-AD88-3578DA793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104" y="1877207"/>
            <a:ext cx="4333120" cy="2678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3A0C6E8-3CD5-4055-953C-16D035158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9005" y="5997361"/>
            <a:ext cx="4344589" cy="267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082FE3A-0782-4422-9F69-159F58487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559"/>
            <a:ext cx="7958328" cy="1045122"/>
          </a:xfrm>
        </p:spPr>
        <p:txBody>
          <a:bodyPr>
            <a:normAutofit fontScale="90000"/>
          </a:bodyPr>
          <a:lstStyle/>
          <a:p>
            <a:r>
              <a:rPr lang="fr-FR" b="1" dirty="0" err="1">
                <a:latin typeface="Raleway ExtraBold" panose="020B0903030101060003" pitchFamily="34" charset="0"/>
              </a:rPr>
              <a:t>Previsionnal</a:t>
            </a:r>
            <a:r>
              <a:rPr lang="fr-FR" b="1" dirty="0">
                <a:latin typeface="Raleway ExtraBold" panose="020B0903030101060003" pitchFamily="34" charset="0"/>
              </a:rPr>
              <a:t> </a:t>
            </a:r>
            <a:r>
              <a:rPr lang="fr-FR" b="1" dirty="0" err="1">
                <a:latin typeface="Raleway ExtraBold" panose="020B0903030101060003" pitchFamily="34" charset="0"/>
              </a:rPr>
              <a:t>Expenses</a:t>
            </a:r>
            <a:endParaRPr lang="fr-FR" b="1" dirty="0">
              <a:latin typeface="Raleway ExtraBold" panose="020B0903030101060003" pitchFamily="34" charset="0"/>
            </a:endParaRP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1E84C165-1C64-40D7-AD54-6ECBD56EA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627" y="3960954"/>
            <a:ext cx="3271143" cy="202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96A3D849-72BA-4D2D-A2E7-7850758533E6}"/>
              </a:ext>
            </a:extLst>
          </p:cNvPr>
          <p:cNvSpPr txBox="1">
            <a:spLocks/>
          </p:cNvSpPr>
          <p:nvPr/>
        </p:nvSpPr>
        <p:spPr>
          <a:xfrm>
            <a:off x="631644" y="5214248"/>
            <a:ext cx="3992257" cy="559504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680" b="1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Electrical</a:t>
            </a:r>
            <a:r>
              <a:rPr lang="fr-FR" sz="168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Budget</a:t>
            </a:r>
          </a:p>
        </p:txBody>
      </p:sp>
      <p:sp>
        <p:nvSpPr>
          <p:cNvPr id="13" name="ZoneTexte 5">
            <a:extLst>
              <a:ext uri="{FF2B5EF4-FFF2-40B4-BE49-F238E27FC236}">
                <a16:creationId xmlns:a16="http://schemas.microsoft.com/office/drawing/2014/main" id="{1D92C7C3-618B-4A76-B55B-653622B4EDBB}"/>
              </a:ext>
            </a:extLst>
          </p:cNvPr>
          <p:cNvSpPr txBox="1"/>
          <p:nvPr/>
        </p:nvSpPr>
        <p:spPr>
          <a:xfrm>
            <a:off x="3654084" y="5247661"/>
            <a:ext cx="1287913" cy="504297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6 810€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4" name="ZoneTexte 5">
            <a:extLst>
              <a:ext uri="{FF2B5EF4-FFF2-40B4-BE49-F238E27FC236}">
                <a16:creationId xmlns:a16="http://schemas.microsoft.com/office/drawing/2014/main" id="{8C12E51D-FFDF-4A7A-AE5F-F4CF0B0E9FDC}"/>
              </a:ext>
            </a:extLst>
          </p:cNvPr>
          <p:cNvSpPr txBox="1"/>
          <p:nvPr/>
        </p:nvSpPr>
        <p:spPr>
          <a:xfrm>
            <a:off x="10503385" y="877397"/>
            <a:ext cx="1287913" cy="504297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14 680€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5" name="ZoneTexte 5">
            <a:extLst>
              <a:ext uri="{FF2B5EF4-FFF2-40B4-BE49-F238E27FC236}">
                <a16:creationId xmlns:a16="http://schemas.microsoft.com/office/drawing/2014/main" id="{50803D37-7682-4F31-866D-F1A2CA3AF14C}"/>
              </a:ext>
            </a:extLst>
          </p:cNvPr>
          <p:cNvSpPr txBox="1"/>
          <p:nvPr/>
        </p:nvSpPr>
        <p:spPr>
          <a:xfrm>
            <a:off x="4362257" y="968713"/>
            <a:ext cx="1287913" cy="504297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12 630€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6" name="ZoneTexte 5">
            <a:extLst>
              <a:ext uri="{FF2B5EF4-FFF2-40B4-BE49-F238E27FC236}">
                <a16:creationId xmlns:a16="http://schemas.microsoft.com/office/drawing/2014/main" id="{F5CF00A9-0ACD-43EA-90DE-3F8C401662DB}"/>
              </a:ext>
            </a:extLst>
          </p:cNvPr>
          <p:cNvSpPr txBox="1"/>
          <p:nvPr/>
        </p:nvSpPr>
        <p:spPr>
          <a:xfrm>
            <a:off x="9994813" y="5088143"/>
            <a:ext cx="1287913" cy="504297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880 €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FBFDE313-39C0-4D4D-81A9-601BB3F60BEC}"/>
              </a:ext>
            </a:extLst>
          </p:cNvPr>
          <p:cNvSpPr txBox="1">
            <a:spLocks/>
          </p:cNvSpPr>
          <p:nvPr/>
        </p:nvSpPr>
        <p:spPr>
          <a:xfrm>
            <a:off x="6944097" y="5099690"/>
            <a:ext cx="3550019" cy="618297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96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Frame Budget</a:t>
            </a: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74B2C670-02DE-4E43-B921-66D80F5D356B}"/>
              </a:ext>
            </a:extLst>
          </p:cNvPr>
          <p:cNvSpPr txBox="1">
            <a:spLocks/>
          </p:cNvSpPr>
          <p:nvPr/>
        </p:nvSpPr>
        <p:spPr>
          <a:xfrm>
            <a:off x="6086583" y="738048"/>
            <a:ext cx="4917223" cy="814785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52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Powertrain</a:t>
            </a:r>
            <a:r>
              <a:rPr lang="fr-FR" sz="252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Budget</a:t>
            </a:r>
          </a:p>
        </p:txBody>
      </p:sp>
      <p:graphicFrame>
        <p:nvGraphicFramePr>
          <p:cNvPr id="20" name="Graphique 19">
            <a:extLst>
              <a:ext uri="{FF2B5EF4-FFF2-40B4-BE49-F238E27FC236}">
                <a16:creationId xmlns:a16="http://schemas.microsoft.com/office/drawing/2014/main" id="{343AD95C-599C-455F-A802-45CB7EDE67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9137185"/>
              </p:ext>
            </p:extLst>
          </p:nvPr>
        </p:nvGraphicFramePr>
        <p:xfrm>
          <a:off x="8545505" y="2072385"/>
          <a:ext cx="1827692" cy="9647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1" name="Titre 1">
            <a:extLst>
              <a:ext uri="{FF2B5EF4-FFF2-40B4-BE49-F238E27FC236}">
                <a16:creationId xmlns:a16="http://schemas.microsoft.com/office/drawing/2014/main" id="{FFDD9910-DADF-4662-A0B2-4B0EAD5846E6}"/>
              </a:ext>
            </a:extLst>
          </p:cNvPr>
          <p:cNvSpPr txBox="1">
            <a:spLocks/>
          </p:cNvSpPr>
          <p:nvPr/>
        </p:nvSpPr>
        <p:spPr>
          <a:xfrm>
            <a:off x="318425" y="786061"/>
            <a:ext cx="5624622" cy="945363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24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Suspension Budget</a:t>
            </a:r>
          </a:p>
        </p:txBody>
      </p:sp>
      <p:graphicFrame>
        <p:nvGraphicFramePr>
          <p:cNvPr id="23" name="Graphique 22">
            <a:extLst>
              <a:ext uri="{FF2B5EF4-FFF2-40B4-BE49-F238E27FC236}">
                <a16:creationId xmlns:a16="http://schemas.microsoft.com/office/drawing/2014/main" id="{F4D74DA5-5C60-4405-B38A-17FCB19F9506}"/>
              </a:ext>
            </a:extLst>
          </p:cNvPr>
          <p:cNvGraphicFramePr>
            <a:graphicFrameLocks/>
          </p:cNvGraphicFramePr>
          <p:nvPr/>
        </p:nvGraphicFramePr>
        <p:xfrm>
          <a:off x="4015464" y="3756370"/>
          <a:ext cx="3855165" cy="23130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4" name="ZoneTexte 5">
            <a:extLst>
              <a:ext uri="{FF2B5EF4-FFF2-40B4-BE49-F238E27FC236}">
                <a16:creationId xmlns:a16="http://schemas.microsoft.com/office/drawing/2014/main" id="{EACD6116-8D7F-44E8-B6BD-2154484AF650}"/>
              </a:ext>
            </a:extLst>
          </p:cNvPr>
          <p:cNvSpPr txBox="1"/>
          <p:nvPr/>
        </p:nvSpPr>
        <p:spPr>
          <a:xfrm>
            <a:off x="5299088" y="3395567"/>
            <a:ext cx="1287913" cy="504297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46 400€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8" name="Bulle narrative : rectangle 27">
            <a:extLst>
              <a:ext uri="{FF2B5EF4-FFF2-40B4-BE49-F238E27FC236}">
                <a16:creationId xmlns:a16="http://schemas.microsoft.com/office/drawing/2014/main" id="{1FC44C0F-342C-4266-90C2-6BB15B53203F}"/>
              </a:ext>
            </a:extLst>
          </p:cNvPr>
          <p:cNvSpPr/>
          <p:nvPr/>
        </p:nvSpPr>
        <p:spPr>
          <a:xfrm>
            <a:off x="7518193" y="6202380"/>
            <a:ext cx="502285" cy="244027"/>
          </a:xfrm>
          <a:prstGeom prst="wedgeRectCallout">
            <a:avLst>
              <a:gd name="adj1" fmla="val 51915"/>
              <a:gd name="adj2" fmla="val 10855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Crash box</a:t>
            </a:r>
          </a:p>
          <a:p>
            <a:pPr algn="ctr"/>
            <a:r>
              <a:rPr lang="fr-FR" sz="700" dirty="0">
                <a:solidFill>
                  <a:srgbClr val="595959"/>
                </a:solidFill>
              </a:rPr>
              <a:t>28%</a:t>
            </a:r>
          </a:p>
        </p:txBody>
      </p:sp>
      <p:sp>
        <p:nvSpPr>
          <p:cNvPr id="29" name="Bulle narrative : rectangle 28">
            <a:extLst>
              <a:ext uri="{FF2B5EF4-FFF2-40B4-BE49-F238E27FC236}">
                <a16:creationId xmlns:a16="http://schemas.microsoft.com/office/drawing/2014/main" id="{2CFB2F84-62E4-4D42-8A79-8F4A448DF793}"/>
              </a:ext>
            </a:extLst>
          </p:cNvPr>
          <p:cNvSpPr/>
          <p:nvPr/>
        </p:nvSpPr>
        <p:spPr>
          <a:xfrm>
            <a:off x="8806876" y="8775539"/>
            <a:ext cx="358729" cy="257834"/>
          </a:xfrm>
          <a:prstGeom prst="wedgeRectCallout">
            <a:avLst>
              <a:gd name="adj1" fmla="val 28113"/>
              <a:gd name="adj2" fmla="val -12818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Paint</a:t>
            </a:r>
          </a:p>
          <a:p>
            <a:pPr algn="ctr"/>
            <a:r>
              <a:rPr lang="fr-FR" sz="700" dirty="0">
                <a:solidFill>
                  <a:srgbClr val="595959"/>
                </a:solidFill>
              </a:rPr>
              <a:t>38%</a:t>
            </a:r>
          </a:p>
        </p:txBody>
      </p:sp>
      <p:sp>
        <p:nvSpPr>
          <p:cNvPr id="30" name="Bulle narrative : rectangle 29">
            <a:extLst>
              <a:ext uri="{FF2B5EF4-FFF2-40B4-BE49-F238E27FC236}">
                <a16:creationId xmlns:a16="http://schemas.microsoft.com/office/drawing/2014/main" id="{0083F2B6-3B35-4239-8661-FC2140FAD412}"/>
              </a:ext>
            </a:extLst>
          </p:cNvPr>
          <p:cNvSpPr/>
          <p:nvPr/>
        </p:nvSpPr>
        <p:spPr>
          <a:xfrm>
            <a:off x="10326961" y="6385385"/>
            <a:ext cx="653691" cy="244027"/>
          </a:xfrm>
          <a:prstGeom prst="wedgeRectCallout">
            <a:avLst>
              <a:gd name="adj1" fmla="val -74901"/>
              <a:gd name="adj2" fmla="val 108554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Frame </a:t>
            </a:r>
            <a:r>
              <a:rPr lang="fr-FR" sz="700" dirty="0" err="1">
                <a:solidFill>
                  <a:srgbClr val="595959"/>
                </a:solidFill>
              </a:rPr>
              <a:t>bending</a:t>
            </a:r>
            <a:endParaRPr lang="fr-FR" sz="700" dirty="0">
              <a:solidFill>
                <a:srgbClr val="595959"/>
              </a:solidFill>
            </a:endParaRPr>
          </a:p>
          <a:p>
            <a:pPr algn="ctr"/>
            <a:r>
              <a:rPr lang="fr-FR" sz="700" dirty="0">
                <a:solidFill>
                  <a:srgbClr val="595959"/>
                </a:solidFill>
              </a:rPr>
              <a:t>34%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B484AA16-179D-440D-B89F-4990D0B7A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9004" y="1893427"/>
            <a:ext cx="4274472" cy="2645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Bulle narrative : rectangle 30">
            <a:extLst>
              <a:ext uri="{FF2B5EF4-FFF2-40B4-BE49-F238E27FC236}">
                <a16:creationId xmlns:a16="http://schemas.microsoft.com/office/drawing/2014/main" id="{0124F64C-877B-4369-AF1D-F8532BD1025F}"/>
              </a:ext>
            </a:extLst>
          </p:cNvPr>
          <p:cNvSpPr/>
          <p:nvPr/>
        </p:nvSpPr>
        <p:spPr>
          <a:xfrm>
            <a:off x="10097316" y="2107338"/>
            <a:ext cx="910228" cy="244574"/>
          </a:xfrm>
          <a:prstGeom prst="wedgeRectCallout">
            <a:avLst>
              <a:gd name="adj1" fmla="val -57168"/>
              <a:gd name="adj2" fmla="val 113107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Engine &amp; </a:t>
            </a:r>
            <a:r>
              <a:rPr lang="fr-FR" sz="700" dirty="0" err="1">
                <a:solidFill>
                  <a:srgbClr val="595959"/>
                </a:solidFill>
              </a:rPr>
              <a:t>accessories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33%</a:t>
            </a:r>
          </a:p>
        </p:txBody>
      </p:sp>
      <p:sp>
        <p:nvSpPr>
          <p:cNvPr id="33" name="Bulle narrative : rectangle 32">
            <a:extLst>
              <a:ext uri="{FF2B5EF4-FFF2-40B4-BE49-F238E27FC236}">
                <a16:creationId xmlns:a16="http://schemas.microsoft.com/office/drawing/2014/main" id="{D42E2C49-8690-4DA9-9A21-B0B240ACA1F0}"/>
              </a:ext>
            </a:extLst>
          </p:cNvPr>
          <p:cNvSpPr/>
          <p:nvPr/>
        </p:nvSpPr>
        <p:spPr>
          <a:xfrm>
            <a:off x="9994813" y="4065105"/>
            <a:ext cx="1149691" cy="281715"/>
          </a:xfrm>
          <a:prstGeom prst="wedgeRectCallout">
            <a:avLst>
              <a:gd name="adj1" fmla="val -72176"/>
              <a:gd name="adj2" fmla="val -11152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Secondary</a:t>
            </a:r>
            <a:r>
              <a:rPr lang="fr-FR" sz="700" dirty="0">
                <a:solidFill>
                  <a:srgbClr val="595959"/>
                </a:solidFill>
              </a:rPr>
              <a:t> </a:t>
            </a:r>
            <a:r>
              <a:rPr lang="fr-FR" sz="700" dirty="0" err="1">
                <a:solidFill>
                  <a:srgbClr val="595959"/>
                </a:solidFill>
              </a:rPr>
              <a:t>drivetrain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29%</a:t>
            </a:r>
          </a:p>
        </p:txBody>
      </p:sp>
      <p:sp>
        <p:nvSpPr>
          <p:cNvPr id="34" name="Bulle narrative : rectangle 33">
            <a:extLst>
              <a:ext uri="{FF2B5EF4-FFF2-40B4-BE49-F238E27FC236}">
                <a16:creationId xmlns:a16="http://schemas.microsoft.com/office/drawing/2014/main" id="{E90080DD-D9AF-49ED-A076-C5B36EF4FA49}"/>
              </a:ext>
            </a:extLst>
          </p:cNvPr>
          <p:cNvSpPr/>
          <p:nvPr/>
        </p:nvSpPr>
        <p:spPr>
          <a:xfrm>
            <a:off x="8864004" y="1603482"/>
            <a:ext cx="651536" cy="270931"/>
          </a:xfrm>
          <a:prstGeom prst="wedgeRectCallout">
            <a:avLst>
              <a:gd name="adj1" fmla="val -46935"/>
              <a:gd name="adj2" fmla="val 100744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Cooling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4%</a:t>
            </a:r>
          </a:p>
        </p:txBody>
      </p:sp>
      <p:sp>
        <p:nvSpPr>
          <p:cNvPr id="35" name="Bulle narrative : rectangle 34">
            <a:extLst>
              <a:ext uri="{FF2B5EF4-FFF2-40B4-BE49-F238E27FC236}">
                <a16:creationId xmlns:a16="http://schemas.microsoft.com/office/drawing/2014/main" id="{1D5C7067-6743-4FC9-9427-790DC5B0B324}"/>
              </a:ext>
            </a:extLst>
          </p:cNvPr>
          <p:cNvSpPr/>
          <p:nvPr/>
        </p:nvSpPr>
        <p:spPr>
          <a:xfrm>
            <a:off x="8126564" y="1602186"/>
            <a:ext cx="568925" cy="294735"/>
          </a:xfrm>
          <a:prstGeom prst="wedgeRectCallout">
            <a:avLst>
              <a:gd name="adj1" fmla="val 15249"/>
              <a:gd name="adj2" fmla="val 121000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Fuel system 4%</a:t>
            </a:r>
          </a:p>
        </p:txBody>
      </p:sp>
      <p:sp>
        <p:nvSpPr>
          <p:cNvPr id="36" name="Bulle narrative : rectangle 35">
            <a:extLst>
              <a:ext uri="{FF2B5EF4-FFF2-40B4-BE49-F238E27FC236}">
                <a16:creationId xmlns:a16="http://schemas.microsoft.com/office/drawing/2014/main" id="{9632ED13-D233-406D-AEFE-02D3C1BE667B}"/>
              </a:ext>
            </a:extLst>
          </p:cNvPr>
          <p:cNvSpPr/>
          <p:nvPr/>
        </p:nvSpPr>
        <p:spPr>
          <a:xfrm>
            <a:off x="7274089" y="2064566"/>
            <a:ext cx="684240" cy="244574"/>
          </a:xfrm>
          <a:prstGeom prst="wedgeRectCallout">
            <a:avLst>
              <a:gd name="adj1" fmla="val 82325"/>
              <a:gd name="adj2" fmla="val 3734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Intake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5%</a:t>
            </a:r>
          </a:p>
        </p:txBody>
      </p:sp>
      <p:sp>
        <p:nvSpPr>
          <p:cNvPr id="37" name="Bulle narrative : rectangle 36">
            <a:extLst>
              <a:ext uri="{FF2B5EF4-FFF2-40B4-BE49-F238E27FC236}">
                <a16:creationId xmlns:a16="http://schemas.microsoft.com/office/drawing/2014/main" id="{1BF8225B-FCE2-414A-822A-DD821944A73A}"/>
              </a:ext>
            </a:extLst>
          </p:cNvPr>
          <p:cNvSpPr/>
          <p:nvPr/>
        </p:nvSpPr>
        <p:spPr>
          <a:xfrm>
            <a:off x="2370045" y="4578066"/>
            <a:ext cx="540383" cy="271580"/>
          </a:xfrm>
          <a:prstGeom prst="wedgeRectCallout">
            <a:avLst>
              <a:gd name="adj1" fmla="val 28107"/>
              <a:gd name="adj2" fmla="val -10837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Dampers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28%</a:t>
            </a:r>
          </a:p>
        </p:txBody>
      </p:sp>
      <p:sp>
        <p:nvSpPr>
          <p:cNvPr id="40" name="Bulle narrative : rectangle 39">
            <a:extLst>
              <a:ext uri="{FF2B5EF4-FFF2-40B4-BE49-F238E27FC236}">
                <a16:creationId xmlns:a16="http://schemas.microsoft.com/office/drawing/2014/main" id="{1A8DD437-20C4-47E9-AA57-D93FD18B4690}"/>
              </a:ext>
            </a:extLst>
          </p:cNvPr>
          <p:cNvSpPr/>
          <p:nvPr/>
        </p:nvSpPr>
        <p:spPr>
          <a:xfrm>
            <a:off x="7023600" y="3864899"/>
            <a:ext cx="681799" cy="249096"/>
          </a:xfrm>
          <a:prstGeom prst="wedgeRectCallout">
            <a:avLst>
              <a:gd name="adj1" fmla="val 82503"/>
              <a:gd name="adj2" fmla="val -40808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Exhaust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25%</a:t>
            </a:r>
          </a:p>
        </p:txBody>
      </p:sp>
      <p:sp>
        <p:nvSpPr>
          <p:cNvPr id="41" name="Bulle narrative : rectangle 40">
            <a:extLst>
              <a:ext uri="{FF2B5EF4-FFF2-40B4-BE49-F238E27FC236}">
                <a16:creationId xmlns:a16="http://schemas.microsoft.com/office/drawing/2014/main" id="{D0E18B9B-095F-456E-BD42-73E250F25602}"/>
              </a:ext>
            </a:extLst>
          </p:cNvPr>
          <p:cNvSpPr/>
          <p:nvPr/>
        </p:nvSpPr>
        <p:spPr>
          <a:xfrm>
            <a:off x="4474081" y="3043929"/>
            <a:ext cx="486522" cy="374424"/>
          </a:xfrm>
          <a:prstGeom prst="wedgeRectCallout">
            <a:avLst>
              <a:gd name="adj1" fmla="val -86494"/>
              <a:gd name="adj2" fmla="val -2951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Wheels</a:t>
            </a:r>
            <a:r>
              <a:rPr lang="fr-FR" sz="700" dirty="0">
                <a:solidFill>
                  <a:srgbClr val="595959"/>
                </a:solidFill>
              </a:rPr>
              <a:t> and Tires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40%</a:t>
            </a:r>
          </a:p>
        </p:txBody>
      </p:sp>
      <p:sp>
        <p:nvSpPr>
          <p:cNvPr id="42" name="Bulle narrative : rectangle 41">
            <a:extLst>
              <a:ext uri="{FF2B5EF4-FFF2-40B4-BE49-F238E27FC236}">
                <a16:creationId xmlns:a16="http://schemas.microsoft.com/office/drawing/2014/main" id="{67CA9900-3E13-44A2-849F-54D350260FDC}"/>
              </a:ext>
            </a:extLst>
          </p:cNvPr>
          <p:cNvSpPr/>
          <p:nvPr/>
        </p:nvSpPr>
        <p:spPr>
          <a:xfrm>
            <a:off x="1001911" y="3231142"/>
            <a:ext cx="614715" cy="237229"/>
          </a:xfrm>
          <a:prstGeom prst="wedgeRectCallout">
            <a:avLst>
              <a:gd name="adj1" fmla="val 81076"/>
              <a:gd name="adj2" fmla="val -2581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Brake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19%</a:t>
            </a:r>
          </a:p>
        </p:txBody>
      </p:sp>
      <p:sp>
        <p:nvSpPr>
          <p:cNvPr id="44" name="Bulle narrative : rectangle 43">
            <a:extLst>
              <a:ext uri="{FF2B5EF4-FFF2-40B4-BE49-F238E27FC236}">
                <a16:creationId xmlns:a16="http://schemas.microsoft.com/office/drawing/2014/main" id="{921B2170-B71B-4809-ACF9-E09DFB0FC138}"/>
              </a:ext>
            </a:extLst>
          </p:cNvPr>
          <p:cNvSpPr/>
          <p:nvPr/>
        </p:nvSpPr>
        <p:spPr>
          <a:xfrm>
            <a:off x="1790936" y="1717126"/>
            <a:ext cx="836836" cy="237229"/>
          </a:xfrm>
          <a:prstGeom prst="wedgeRectCallout">
            <a:avLst>
              <a:gd name="adj1" fmla="val 44541"/>
              <a:gd name="adj2" fmla="val 10721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Steering</a:t>
            </a:r>
            <a:r>
              <a:rPr lang="fr-FR" sz="700" dirty="0">
                <a:solidFill>
                  <a:srgbClr val="595959"/>
                </a:solidFill>
              </a:rPr>
              <a:t> system 13%</a:t>
            </a:r>
          </a:p>
        </p:txBody>
      </p:sp>
      <p:pic>
        <p:nvPicPr>
          <p:cNvPr id="1042" name="Picture 18">
            <a:extLst>
              <a:ext uri="{FF2B5EF4-FFF2-40B4-BE49-F238E27FC236}">
                <a16:creationId xmlns:a16="http://schemas.microsoft.com/office/drawing/2014/main" id="{02AD931F-2F3B-46C9-89B4-A6926A64F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66" y="6122368"/>
            <a:ext cx="4286268" cy="265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Bulle narrative : rectangle 46">
            <a:extLst>
              <a:ext uri="{FF2B5EF4-FFF2-40B4-BE49-F238E27FC236}">
                <a16:creationId xmlns:a16="http://schemas.microsoft.com/office/drawing/2014/main" id="{C5199CD8-20D2-4442-A0C3-4F0A53A180BF}"/>
              </a:ext>
            </a:extLst>
          </p:cNvPr>
          <p:cNvSpPr/>
          <p:nvPr/>
        </p:nvSpPr>
        <p:spPr>
          <a:xfrm>
            <a:off x="4137378" y="6487886"/>
            <a:ext cx="579964" cy="359279"/>
          </a:xfrm>
          <a:prstGeom prst="wedgeRectCallout">
            <a:avLst>
              <a:gd name="adj1" fmla="val -82515"/>
              <a:gd name="adj2" fmla="val -1682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Other</a:t>
            </a:r>
            <a:r>
              <a:rPr lang="fr-FR" sz="700" dirty="0">
                <a:solidFill>
                  <a:srgbClr val="595959"/>
                </a:solidFill>
              </a:rPr>
              <a:t> (ECU, Battery…)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24%</a:t>
            </a:r>
          </a:p>
        </p:txBody>
      </p:sp>
      <p:sp>
        <p:nvSpPr>
          <p:cNvPr id="49" name="Bulle narrative : rectangle 48">
            <a:extLst>
              <a:ext uri="{FF2B5EF4-FFF2-40B4-BE49-F238E27FC236}">
                <a16:creationId xmlns:a16="http://schemas.microsoft.com/office/drawing/2014/main" id="{1D376B9F-CC0D-4BC9-9EA5-53B166521211}"/>
              </a:ext>
            </a:extLst>
          </p:cNvPr>
          <p:cNvSpPr/>
          <p:nvPr/>
        </p:nvSpPr>
        <p:spPr>
          <a:xfrm>
            <a:off x="1233109" y="7676831"/>
            <a:ext cx="486522" cy="239715"/>
          </a:xfrm>
          <a:prstGeom prst="wedgeRectCallout">
            <a:avLst>
              <a:gd name="adj1" fmla="val 79786"/>
              <a:gd name="adj2" fmla="val -29611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electronic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30%</a:t>
            </a:r>
          </a:p>
        </p:txBody>
      </p:sp>
      <p:sp>
        <p:nvSpPr>
          <p:cNvPr id="50" name="Bulle narrative : rectangle 49">
            <a:extLst>
              <a:ext uri="{FF2B5EF4-FFF2-40B4-BE49-F238E27FC236}">
                <a16:creationId xmlns:a16="http://schemas.microsoft.com/office/drawing/2014/main" id="{BC0D9CBE-A897-4998-BD28-E5683B2415C4}"/>
              </a:ext>
            </a:extLst>
          </p:cNvPr>
          <p:cNvSpPr/>
          <p:nvPr/>
        </p:nvSpPr>
        <p:spPr>
          <a:xfrm>
            <a:off x="4137378" y="8186072"/>
            <a:ext cx="486522" cy="347661"/>
          </a:xfrm>
          <a:prstGeom prst="wedgeRectCallout">
            <a:avLst>
              <a:gd name="adj1" fmla="val -84667"/>
              <a:gd name="adj2" fmla="val -28332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Gear</a:t>
            </a:r>
            <a:r>
              <a:rPr lang="fr-FR" sz="700" dirty="0">
                <a:solidFill>
                  <a:srgbClr val="595959"/>
                </a:solidFill>
              </a:rPr>
              <a:t> Shift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25%</a:t>
            </a:r>
          </a:p>
        </p:txBody>
      </p:sp>
      <p:sp>
        <p:nvSpPr>
          <p:cNvPr id="51" name="Bulle narrative : rectangle 50">
            <a:extLst>
              <a:ext uri="{FF2B5EF4-FFF2-40B4-BE49-F238E27FC236}">
                <a16:creationId xmlns:a16="http://schemas.microsoft.com/office/drawing/2014/main" id="{A36BAA29-BF44-40CE-9532-1BA726BBEB18}"/>
              </a:ext>
            </a:extLst>
          </p:cNvPr>
          <p:cNvSpPr/>
          <p:nvPr/>
        </p:nvSpPr>
        <p:spPr>
          <a:xfrm>
            <a:off x="2057270" y="5856688"/>
            <a:ext cx="516671" cy="347661"/>
          </a:xfrm>
          <a:prstGeom prst="wedgeRectCallout">
            <a:avLst>
              <a:gd name="adj1" fmla="val 33191"/>
              <a:gd name="adj2" fmla="val 10591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Data acquisition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14%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DEA1E43-8A16-43DD-BC4E-45EEC0FD8E40}"/>
              </a:ext>
            </a:extLst>
          </p:cNvPr>
          <p:cNvSpPr txBox="1"/>
          <p:nvPr/>
        </p:nvSpPr>
        <p:spPr>
          <a:xfrm>
            <a:off x="6222800" y="4498567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33%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AB09C8E3-0CDE-44AF-AA6A-D16F3F4446BA}"/>
              </a:ext>
            </a:extLst>
          </p:cNvPr>
          <p:cNvSpPr txBox="1"/>
          <p:nvPr/>
        </p:nvSpPr>
        <p:spPr>
          <a:xfrm>
            <a:off x="6400800" y="5216338"/>
            <a:ext cx="256063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2%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A3540DBF-BE34-43AA-8A9C-4C8C76904D3C}"/>
              </a:ext>
            </a:extLst>
          </p:cNvPr>
          <p:cNvSpPr txBox="1"/>
          <p:nvPr/>
        </p:nvSpPr>
        <p:spPr>
          <a:xfrm>
            <a:off x="6028716" y="5475480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15%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AE4E3CF8-1EE8-4ED3-B757-7E51EA68B40A}"/>
              </a:ext>
            </a:extLst>
          </p:cNvPr>
          <p:cNvSpPr txBox="1"/>
          <p:nvPr/>
        </p:nvSpPr>
        <p:spPr>
          <a:xfrm>
            <a:off x="5267858" y="5059645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28%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67AD9055-A96F-4963-BC87-BE38594035F9}"/>
              </a:ext>
            </a:extLst>
          </p:cNvPr>
          <p:cNvSpPr txBox="1"/>
          <p:nvPr/>
        </p:nvSpPr>
        <p:spPr>
          <a:xfrm>
            <a:off x="5187443" y="4493215"/>
            <a:ext cx="789993" cy="309425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pPr algn="ctr"/>
            <a:r>
              <a:rPr lang="fr-FR" sz="840" b="1" dirty="0" err="1">
                <a:solidFill>
                  <a:schemeClr val="bg1"/>
                </a:solidFill>
              </a:rPr>
              <a:t>Miscellaneous</a:t>
            </a:r>
            <a:r>
              <a:rPr lang="fr-FR" sz="840" b="1" dirty="0">
                <a:solidFill>
                  <a:schemeClr val="bg1"/>
                </a:solidFill>
              </a:rPr>
              <a:t>*</a:t>
            </a:r>
            <a:br>
              <a:rPr lang="fr-FR" sz="840" b="1" dirty="0">
                <a:solidFill>
                  <a:schemeClr val="bg1"/>
                </a:solidFill>
              </a:rPr>
            </a:br>
            <a:r>
              <a:rPr lang="fr-FR" sz="840" b="1" dirty="0">
                <a:solidFill>
                  <a:schemeClr val="bg1"/>
                </a:solidFill>
              </a:rPr>
              <a:t>22%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89113" y="9259825"/>
            <a:ext cx="268214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00" dirty="0"/>
              <a:t>*</a:t>
            </a:r>
            <a:r>
              <a:rPr lang="fr-FR" sz="700" dirty="0" err="1"/>
              <a:t>Miscellanous</a:t>
            </a:r>
            <a:r>
              <a:rPr lang="fr-FR" sz="700" dirty="0"/>
              <a:t>: </a:t>
            </a:r>
            <a:r>
              <a:rPr lang="fr-FR" sz="700" dirty="0" err="1"/>
              <a:t>competition</a:t>
            </a:r>
            <a:r>
              <a:rPr lang="fr-FR" sz="700" dirty="0"/>
              <a:t> </a:t>
            </a:r>
            <a:r>
              <a:rPr lang="fr-FR" sz="700" dirty="0" err="1"/>
              <a:t>cost</a:t>
            </a:r>
            <a:r>
              <a:rPr lang="fr-FR" sz="700" dirty="0"/>
              <a:t>, campings, </a:t>
            </a:r>
            <a:r>
              <a:rPr lang="fr-FR" sz="700" dirty="0" err="1"/>
              <a:t>bolts</a:t>
            </a:r>
            <a:r>
              <a:rPr lang="fr-FR" sz="700" dirty="0"/>
              <a:t>, </a:t>
            </a:r>
            <a:r>
              <a:rPr lang="fr-FR" sz="700" dirty="0" err="1"/>
              <a:t>imponderables</a:t>
            </a:r>
            <a:r>
              <a:rPr lang="fr-FR" sz="700" dirty="0"/>
              <a:t>,… </a:t>
            </a:r>
          </a:p>
        </p:txBody>
      </p:sp>
      <p:sp>
        <p:nvSpPr>
          <p:cNvPr id="45" name="ZoneTexte 5">
            <a:extLst>
              <a:ext uri="{FF2B5EF4-FFF2-40B4-BE49-F238E27FC236}">
                <a16:creationId xmlns:a16="http://schemas.microsoft.com/office/drawing/2014/main" id="{EACD6116-8D7F-44E8-B6BD-2154484AF650}"/>
              </a:ext>
            </a:extLst>
          </p:cNvPr>
          <p:cNvSpPr txBox="1"/>
          <p:nvPr/>
        </p:nvSpPr>
        <p:spPr>
          <a:xfrm>
            <a:off x="4614570" y="7013532"/>
            <a:ext cx="2642331" cy="796968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i="0" u="none" strike="noStrike" dirty="0" smtClean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Financial provisions:</a:t>
            </a:r>
            <a:br>
              <a:rPr lang="en-US" sz="2800" b="1" i="0" u="none" strike="noStrike" dirty="0" smtClean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</a:br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5 </a:t>
            </a:r>
            <a:r>
              <a:rPr lang="en-US" sz="2800" b="1" dirty="0" smtClean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400€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701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264877DC-3726-4EC6-A99C-A1D0D5123C40}"/>
              </a:ext>
            </a:extLst>
          </p:cNvPr>
          <p:cNvCxnSpPr>
            <a:cxnSpLocks/>
          </p:cNvCxnSpPr>
          <p:nvPr/>
        </p:nvCxnSpPr>
        <p:spPr>
          <a:xfrm flipH="1">
            <a:off x="1241367" y="4957712"/>
            <a:ext cx="1050507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EEF58756-9A51-481C-BD7D-DDBD08F2B36E}"/>
              </a:ext>
            </a:extLst>
          </p:cNvPr>
          <p:cNvCxnSpPr/>
          <p:nvPr/>
        </p:nvCxnSpPr>
        <p:spPr>
          <a:xfrm>
            <a:off x="5943046" y="1749554"/>
            <a:ext cx="0" cy="666458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10">
            <a:extLst>
              <a:ext uri="{FF2B5EF4-FFF2-40B4-BE49-F238E27FC236}">
                <a16:creationId xmlns:a16="http://schemas.microsoft.com/office/drawing/2014/main" id="{C3741A40-3C7B-4E52-ACFA-59E8F4764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746" y="1875271"/>
            <a:ext cx="4358694" cy="2683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587E023D-6A8C-4E03-8CBE-867AAB280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952" y="3963169"/>
            <a:ext cx="3256817" cy="201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74AC4FE-4E2A-4315-A4A1-A7A4F6E47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525" y="1893654"/>
            <a:ext cx="4307586" cy="265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EFC9CE23-15B9-4BBA-A2E9-26EC5EEC8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69" y="6133899"/>
            <a:ext cx="4301948" cy="2648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DBFA729-25EB-42D5-84F6-EAF68C4D6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230" y="6001150"/>
            <a:ext cx="4355364" cy="2681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082FE3A-0782-4422-9F69-159F58487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559"/>
            <a:ext cx="8020477" cy="1045122"/>
          </a:xfrm>
        </p:spPr>
        <p:txBody>
          <a:bodyPr>
            <a:normAutofit/>
          </a:bodyPr>
          <a:lstStyle/>
          <a:p>
            <a:r>
              <a:rPr lang="fr-FR" b="1" dirty="0" err="1" smtClean="0">
                <a:latin typeface="Raleway ExtraBold" panose="020B0903030101060003" pitchFamily="34" charset="0"/>
              </a:rPr>
              <a:t>Overview</a:t>
            </a:r>
            <a:r>
              <a:rPr lang="fr-FR" b="1" dirty="0" smtClean="0">
                <a:latin typeface="Raleway ExtraBold" panose="020B0903030101060003" pitchFamily="34" charset="0"/>
              </a:rPr>
              <a:t> </a:t>
            </a:r>
            <a:r>
              <a:rPr lang="fr-FR" b="1" dirty="0" err="1" smtClean="0">
                <a:latin typeface="Raleway ExtraBold" panose="020B0903030101060003" pitchFamily="34" charset="0"/>
              </a:rPr>
              <a:t>Expenses</a:t>
            </a:r>
            <a:endParaRPr lang="fr-FR" b="1" dirty="0">
              <a:latin typeface="Raleway ExtraBold" panose="020B0903030101060003" pitchFamily="34" charset="0"/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96A3D849-72BA-4D2D-A2E7-7850758533E6}"/>
              </a:ext>
            </a:extLst>
          </p:cNvPr>
          <p:cNvSpPr txBox="1">
            <a:spLocks/>
          </p:cNvSpPr>
          <p:nvPr/>
        </p:nvSpPr>
        <p:spPr>
          <a:xfrm>
            <a:off x="631644" y="5214248"/>
            <a:ext cx="3992257" cy="559504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680" b="1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Electrical</a:t>
            </a:r>
            <a:r>
              <a:rPr lang="fr-FR" sz="168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Budget</a:t>
            </a:r>
          </a:p>
        </p:txBody>
      </p:sp>
      <p:sp>
        <p:nvSpPr>
          <p:cNvPr id="13" name="ZoneTexte 5">
            <a:extLst>
              <a:ext uri="{FF2B5EF4-FFF2-40B4-BE49-F238E27FC236}">
                <a16:creationId xmlns:a16="http://schemas.microsoft.com/office/drawing/2014/main" id="{1D92C7C3-618B-4A76-B55B-653622B4EDBB}"/>
              </a:ext>
            </a:extLst>
          </p:cNvPr>
          <p:cNvSpPr txBox="1"/>
          <p:nvPr/>
        </p:nvSpPr>
        <p:spPr>
          <a:xfrm>
            <a:off x="3654084" y="5247661"/>
            <a:ext cx="1287913" cy="504297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6 893€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4" name="ZoneTexte 5">
            <a:extLst>
              <a:ext uri="{FF2B5EF4-FFF2-40B4-BE49-F238E27FC236}">
                <a16:creationId xmlns:a16="http://schemas.microsoft.com/office/drawing/2014/main" id="{8C12E51D-FFDF-4A7A-AE5F-F4CF0B0E9FDC}"/>
              </a:ext>
            </a:extLst>
          </p:cNvPr>
          <p:cNvSpPr txBox="1"/>
          <p:nvPr/>
        </p:nvSpPr>
        <p:spPr>
          <a:xfrm>
            <a:off x="10503385" y="877397"/>
            <a:ext cx="1287913" cy="504297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14 046€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5" name="ZoneTexte 5">
            <a:extLst>
              <a:ext uri="{FF2B5EF4-FFF2-40B4-BE49-F238E27FC236}">
                <a16:creationId xmlns:a16="http://schemas.microsoft.com/office/drawing/2014/main" id="{50803D37-7682-4F31-866D-F1A2CA3AF14C}"/>
              </a:ext>
            </a:extLst>
          </p:cNvPr>
          <p:cNvSpPr txBox="1"/>
          <p:nvPr/>
        </p:nvSpPr>
        <p:spPr>
          <a:xfrm>
            <a:off x="4362257" y="968713"/>
            <a:ext cx="1287913" cy="504297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19 480€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6" name="ZoneTexte 5">
            <a:extLst>
              <a:ext uri="{FF2B5EF4-FFF2-40B4-BE49-F238E27FC236}">
                <a16:creationId xmlns:a16="http://schemas.microsoft.com/office/drawing/2014/main" id="{F5CF00A9-0ACD-43EA-90DE-3F8C401662DB}"/>
              </a:ext>
            </a:extLst>
          </p:cNvPr>
          <p:cNvSpPr txBox="1"/>
          <p:nvPr/>
        </p:nvSpPr>
        <p:spPr>
          <a:xfrm>
            <a:off x="9994813" y="5088143"/>
            <a:ext cx="1287913" cy="504297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2 005 €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FBFDE313-39C0-4D4D-81A9-601BB3F60BEC}"/>
              </a:ext>
            </a:extLst>
          </p:cNvPr>
          <p:cNvSpPr txBox="1">
            <a:spLocks/>
          </p:cNvSpPr>
          <p:nvPr/>
        </p:nvSpPr>
        <p:spPr>
          <a:xfrm>
            <a:off x="6944097" y="5099690"/>
            <a:ext cx="3550019" cy="618297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96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Frame Budget</a:t>
            </a: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74B2C670-02DE-4E43-B921-66D80F5D356B}"/>
              </a:ext>
            </a:extLst>
          </p:cNvPr>
          <p:cNvSpPr txBox="1">
            <a:spLocks/>
          </p:cNvSpPr>
          <p:nvPr/>
        </p:nvSpPr>
        <p:spPr>
          <a:xfrm>
            <a:off x="6086583" y="738048"/>
            <a:ext cx="4917223" cy="814785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52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Powertrain</a:t>
            </a:r>
            <a:r>
              <a:rPr lang="fr-FR" sz="252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Budget</a:t>
            </a:r>
          </a:p>
        </p:txBody>
      </p:sp>
      <p:graphicFrame>
        <p:nvGraphicFramePr>
          <p:cNvPr id="20" name="Graphique 19">
            <a:extLst>
              <a:ext uri="{FF2B5EF4-FFF2-40B4-BE49-F238E27FC236}">
                <a16:creationId xmlns:a16="http://schemas.microsoft.com/office/drawing/2014/main" id="{343AD95C-599C-455F-A802-45CB7EDE6745}"/>
              </a:ext>
            </a:extLst>
          </p:cNvPr>
          <p:cNvGraphicFramePr>
            <a:graphicFrameLocks/>
          </p:cNvGraphicFramePr>
          <p:nvPr/>
        </p:nvGraphicFramePr>
        <p:xfrm>
          <a:off x="8545505" y="2072385"/>
          <a:ext cx="1827692" cy="9647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1" name="Titre 1">
            <a:extLst>
              <a:ext uri="{FF2B5EF4-FFF2-40B4-BE49-F238E27FC236}">
                <a16:creationId xmlns:a16="http://schemas.microsoft.com/office/drawing/2014/main" id="{FFDD9910-DADF-4662-A0B2-4B0EAD5846E6}"/>
              </a:ext>
            </a:extLst>
          </p:cNvPr>
          <p:cNvSpPr txBox="1">
            <a:spLocks/>
          </p:cNvSpPr>
          <p:nvPr/>
        </p:nvSpPr>
        <p:spPr>
          <a:xfrm>
            <a:off x="318425" y="786061"/>
            <a:ext cx="5624622" cy="945363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24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Suspension Budget</a:t>
            </a:r>
          </a:p>
        </p:txBody>
      </p:sp>
      <p:graphicFrame>
        <p:nvGraphicFramePr>
          <p:cNvPr id="23" name="Graphique 22">
            <a:extLst>
              <a:ext uri="{FF2B5EF4-FFF2-40B4-BE49-F238E27FC236}">
                <a16:creationId xmlns:a16="http://schemas.microsoft.com/office/drawing/2014/main" id="{F4D74DA5-5C60-4405-B38A-17FCB19F9506}"/>
              </a:ext>
            </a:extLst>
          </p:cNvPr>
          <p:cNvGraphicFramePr>
            <a:graphicFrameLocks/>
          </p:cNvGraphicFramePr>
          <p:nvPr/>
        </p:nvGraphicFramePr>
        <p:xfrm>
          <a:off x="4015464" y="3756370"/>
          <a:ext cx="3855165" cy="23130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24" name="ZoneTexte 5">
            <a:extLst>
              <a:ext uri="{FF2B5EF4-FFF2-40B4-BE49-F238E27FC236}">
                <a16:creationId xmlns:a16="http://schemas.microsoft.com/office/drawing/2014/main" id="{EACD6116-8D7F-44E8-B6BD-2154484AF650}"/>
              </a:ext>
            </a:extLst>
          </p:cNvPr>
          <p:cNvSpPr txBox="1"/>
          <p:nvPr/>
        </p:nvSpPr>
        <p:spPr>
          <a:xfrm>
            <a:off x="5299088" y="3395567"/>
            <a:ext cx="1287913" cy="504297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52 418€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8" name="Bulle narrative : rectangle 27">
            <a:extLst>
              <a:ext uri="{FF2B5EF4-FFF2-40B4-BE49-F238E27FC236}">
                <a16:creationId xmlns:a16="http://schemas.microsoft.com/office/drawing/2014/main" id="{1FC44C0F-342C-4266-90C2-6BB15B53203F}"/>
              </a:ext>
            </a:extLst>
          </p:cNvPr>
          <p:cNvSpPr/>
          <p:nvPr/>
        </p:nvSpPr>
        <p:spPr>
          <a:xfrm>
            <a:off x="7518193" y="6202380"/>
            <a:ext cx="502285" cy="244027"/>
          </a:xfrm>
          <a:prstGeom prst="wedgeRectCallout">
            <a:avLst>
              <a:gd name="adj1" fmla="val 50588"/>
              <a:gd name="adj2" fmla="val 10855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Bodywork</a:t>
            </a:r>
            <a:r>
              <a:rPr lang="fr-FR" sz="700" dirty="0">
                <a:solidFill>
                  <a:srgbClr val="595959"/>
                </a:solidFill>
              </a:rPr>
              <a:t> 26%</a:t>
            </a:r>
          </a:p>
        </p:txBody>
      </p:sp>
      <p:sp>
        <p:nvSpPr>
          <p:cNvPr id="29" name="Bulle narrative : rectangle 28">
            <a:extLst>
              <a:ext uri="{FF2B5EF4-FFF2-40B4-BE49-F238E27FC236}">
                <a16:creationId xmlns:a16="http://schemas.microsoft.com/office/drawing/2014/main" id="{2CFB2F84-62E4-4D42-8A79-8F4A448DF793}"/>
              </a:ext>
            </a:extLst>
          </p:cNvPr>
          <p:cNvSpPr/>
          <p:nvPr/>
        </p:nvSpPr>
        <p:spPr>
          <a:xfrm>
            <a:off x="7601298" y="8230984"/>
            <a:ext cx="358729" cy="257834"/>
          </a:xfrm>
          <a:prstGeom prst="wedgeRectCallout">
            <a:avLst>
              <a:gd name="adj1" fmla="val 57851"/>
              <a:gd name="adj2" fmla="val -99740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Paint</a:t>
            </a:r>
          </a:p>
          <a:p>
            <a:pPr algn="ctr"/>
            <a:r>
              <a:rPr lang="fr-FR" sz="700" dirty="0">
                <a:solidFill>
                  <a:srgbClr val="595959"/>
                </a:solidFill>
              </a:rPr>
              <a:t>22%</a:t>
            </a:r>
          </a:p>
        </p:txBody>
      </p:sp>
      <p:sp>
        <p:nvSpPr>
          <p:cNvPr id="30" name="Bulle narrative : rectangle 29">
            <a:extLst>
              <a:ext uri="{FF2B5EF4-FFF2-40B4-BE49-F238E27FC236}">
                <a16:creationId xmlns:a16="http://schemas.microsoft.com/office/drawing/2014/main" id="{0083F2B6-3B35-4239-8661-FC2140FAD412}"/>
              </a:ext>
            </a:extLst>
          </p:cNvPr>
          <p:cNvSpPr/>
          <p:nvPr/>
        </p:nvSpPr>
        <p:spPr>
          <a:xfrm>
            <a:off x="10167270" y="6323326"/>
            <a:ext cx="653691" cy="244027"/>
          </a:xfrm>
          <a:prstGeom prst="wedgeRectCallout">
            <a:avLst>
              <a:gd name="adj1" fmla="val -59601"/>
              <a:gd name="adj2" fmla="val 94893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Rigidity</a:t>
            </a:r>
            <a:r>
              <a:rPr lang="fr-FR" sz="700" dirty="0">
                <a:solidFill>
                  <a:srgbClr val="595959"/>
                </a:solidFill>
              </a:rPr>
              <a:t> tests</a:t>
            </a:r>
          </a:p>
          <a:p>
            <a:pPr algn="ctr"/>
            <a:r>
              <a:rPr lang="fr-FR" sz="700" dirty="0">
                <a:solidFill>
                  <a:srgbClr val="595959"/>
                </a:solidFill>
              </a:rPr>
              <a:t>26%</a:t>
            </a:r>
          </a:p>
        </p:txBody>
      </p:sp>
      <p:sp>
        <p:nvSpPr>
          <p:cNvPr id="31" name="Bulle narrative : rectangle 30">
            <a:extLst>
              <a:ext uri="{FF2B5EF4-FFF2-40B4-BE49-F238E27FC236}">
                <a16:creationId xmlns:a16="http://schemas.microsoft.com/office/drawing/2014/main" id="{0124F64C-877B-4369-AF1D-F8532BD1025F}"/>
              </a:ext>
            </a:extLst>
          </p:cNvPr>
          <p:cNvSpPr/>
          <p:nvPr/>
        </p:nvSpPr>
        <p:spPr>
          <a:xfrm>
            <a:off x="9994813" y="1965196"/>
            <a:ext cx="1081965" cy="243181"/>
          </a:xfrm>
          <a:prstGeom prst="wedgeRectCallout">
            <a:avLst>
              <a:gd name="adj1" fmla="val -57168"/>
              <a:gd name="adj2" fmla="val 113107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Engine &amp; </a:t>
            </a:r>
            <a:r>
              <a:rPr lang="fr-FR" sz="700" dirty="0" err="1">
                <a:solidFill>
                  <a:srgbClr val="595959"/>
                </a:solidFill>
              </a:rPr>
              <a:t>accessories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28%</a:t>
            </a:r>
          </a:p>
        </p:txBody>
      </p:sp>
      <p:sp>
        <p:nvSpPr>
          <p:cNvPr id="33" name="Bulle narrative : rectangle 32">
            <a:extLst>
              <a:ext uri="{FF2B5EF4-FFF2-40B4-BE49-F238E27FC236}">
                <a16:creationId xmlns:a16="http://schemas.microsoft.com/office/drawing/2014/main" id="{D42E2C49-8690-4DA9-9A21-B0B240ACA1F0}"/>
              </a:ext>
            </a:extLst>
          </p:cNvPr>
          <p:cNvSpPr/>
          <p:nvPr/>
        </p:nvSpPr>
        <p:spPr>
          <a:xfrm>
            <a:off x="9994813" y="4065105"/>
            <a:ext cx="1137298" cy="278750"/>
          </a:xfrm>
          <a:prstGeom prst="wedgeRectCallout">
            <a:avLst>
              <a:gd name="adj1" fmla="val -70939"/>
              <a:gd name="adj2" fmla="val -56594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Secondary</a:t>
            </a:r>
            <a:r>
              <a:rPr lang="fr-FR" sz="700" dirty="0">
                <a:solidFill>
                  <a:srgbClr val="595959"/>
                </a:solidFill>
              </a:rPr>
              <a:t> </a:t>
            </a:r>
            <a:r>
              <a:rPr lang="fr-FR" sz="700" dirty="0" err="1">
                <a:solidFill>
                  <a:srgbClr val="595959"/>
                </a:solidFill>
              </a:rPr>
              <a:t>drivetrain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29%</a:t>
            </a:r>
          </a:p>
        </p:txBody>
      </p:sp>
      <p:sp>
        <p:nvSpPr>
          <p:cNvPr id="34" name="Bulle narrative : rectangle 33">
            <a:extLst>
              <a:ext uri="{FF2B5EF4-FFF2-40B4-BE49-F238E27FC236}">
                <a16:creationId xmlns:a16="http://schemas.microsoft.com/office/drawing/2014/main" id="{E90080DD-D9AF-49ED-A076-C5B36EF4FA49}"/>
              </a:ext>
            </a:extLst>
          </p:cNvPr>
          <p:cNvSpPr/>
          <p:nvPr/>
        </p:nvSpPr>
        <p:spPr>
          <a:xfrm>
            <a:off x="7700593" y="1857266"/>
            <a:ext cx="736742" cy="200336"/>
          </a:xfrm>
          <a:prstGeom prst="wedgeRectCallout">
            <a:avLst>
              <a:gd name="adj1" fmla="val 24528"/>
              <a:gd name="adj2" fmla="val 15512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Cooling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4%</a:t>
            </a:r>
          </a:p>
        </p:txBody>
      </p:sp>
      <p:sp>
        <p:nvSpPr>
          <p:cNvPr id="35" name="Bulle narrative : rectangle 34">
            <a:extLst>
              <a:ext uri="{FF2B5EF4-FFF2-40B4-BE49-F238E27FC236}">
                <a16:creationId xmlns:a16="http://schemas.microsoft.com/office/drawing/2014/main" id="{1D5C7067-6743-4FC9-9427-790DC5B0B324}"/>
              </a:ext>
            </a:extLst>
          </p:cNvPr>
          <p:cNvSpPr/>
          <p:nvPr/>
        </p:nvSpPr>
        <p:spPr>
          <a:xfrm>
            <a:off x="7262194" y="2166691"/>
            <a:ext cx="641899" cy="211982"/>
          </a:xfrm>
          <a:prstGeom prst="wedgeRectCallout">
            <a:avLst>
              <a:gd name="adj1" fmla="val 56866"/>
              <a:gd name="adj2" fmla="val 151381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Fuel system 7%</a:t>
            </a:r>
          </a:p>
        </p:txBody>
      </p:sp>
      <p:sp>
        <p:nvSpPr>
          <p:cNvPr id="36" name="Bulle narrative : rectangle 35">
            <a:extLst>
              <a:ext uri="{FF2B5EF4-FFF2-40B4-BE49-F238E27FC236}">
                <a16:creationId xmlns:a16="http://schemas.microsoft.com/office/drawing/2014/main" id="{9632ED13-D233-406D-AEFE-02D3C1BE667B}"/>
              </a:ext>
            </a:extLst>
          </p:cNvPr>
          <p:cNvSpPr/>
          <p:nvPr/>
        </p:nvSpPr>
        <p:spPr>
          <a:xfrm>
            <a:off x="6759311" y="2698576"/>
            <a:ext cx="640034" cy="244574"/>
          </a:xfrm>
          <a:prstGeom prst="wedgeRectCallout">
            <a:avLst>
              <a:gd name="adj1" fmla="val 111625"/>
              <a:gd name="adj2" fmla="val -1790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Intake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≈0%</a:t>
            </a:r>
          </a:p>
        </p:txBody>
      </p:sp>
      <p:sp>
        <p:nvSpPr>
          <p:cNvPr id="37" name="Bulle narrative : rectangle 36">
            <a:extLst>
              <a:ext uri="{FF2B5EF4-FFF2-40B4-BE49-F238E27FC236}">
                <a16:creationId xmlns:a16="http://schemas.microsoft.com/office/drawing/2014/main" id="{1BF8225B-FCE2-414A-822A-DD821944A73A}"/>
              </a:ext>
            </a:extLst>
          </p:cNvPr>
          <p:cNvSpPr/>
          <p:nvPr/>
        </p:nvSpPr>
        <p:spPr>
          <a:xfrm>
            <a:off x="2370045" y="4578066"/>
            <a:ext cx="540383" cy="271580"/>
          </a:xfrm>
          <a:prstGeom prst="wedgeRectCallout">
            <a:avLst>
              <a:gd name="adj1" fmla="val 28107"/>
              <a:gd name="adj2" fmla="val -10837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Dampers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20%</a:t>
            </a:r>
          </a:p>
        </p:txBody>
      </p:sp>
      <p:sp>
        <p:nvSpPr>
          <p:cNvPr id="40" name="Bulle narrative : rectangle 39">
            <a:extLst>
              <a:ext uri="{FF2B5EF4-FFF2-40B4-BE49-F238E27FC236}">
                <a16:creationId xmlns:a16="http://schemas.microsoft.com/office/drawing/2014/main" id="{1A8DD437-20C4-47E9-AA57-D93FD18B4690}"/>
              </a:ext>
            </a:extLst>
          </p:cNvPr>
          <p:cNvSpPr/>
          <p:nvPr/>
        </p:nvSpPr>
        <p:spPr>
          <a:xfrm>
            <a:off x="7151429" y="3864129"/>
            <a:ext cx="687177" cy="249096"/>
          </a:xfrm>
          <a:prstGeom prst="wedgeRectCallout">
            <a:avLst>
              <a:gd name="adj1" fmla="val 82503"/>
              <a:gd name="adj2" fmla="val -40808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Exhaust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24%</a:t>
            </a:r>
          </a:p>
        </p:txBody>
      </p:sp>
      <p:sp>
        <p:nvSpPr>
          <p:cNvPr id="41" name="Bulle narrative : rectangle 40">
            <a:extLst>
              <a:ext uri="{FF2B5EF4-FFF2-40B4-BE49-F238E27FC236}">
                <a16:creationId xmlns:a16="http://schemas.microsoft.com/office/drawing/2014/main" id="{D0E18B9B-095F-456E-BD42-73E250F25602}"/>
              </a:ext>
            </a:extLst>
          </p:cNvPr>
          <p:cNvSpPr/>
          <p:nvPr/>
        </p:nvSpPr>
        <p:spPr>
          <a:xfrm>
            <a:off x="4474081" y="3043929"/>
            <a:ext cx="486522" cy="374424"/>
          </a:xfrm>
          <a:prstGeom prst="wedgeRectCallout">
            <a:avLst>
              <a:gd name="adj1" fmla="val -86494"/>
              <a:gd name="adj2" fmla="val -2951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Wheels</a:t>
            </a:r>
            <a:r>
              <a:rPr lang="fr-FR" sz="700" dirty="0">
                <a:solidFill>
                  <a:srgbClr val="595959"/>
                </a:solidFill>
              </a:rPr>
              <a:t> and Tires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49%</a:t>
            </a:r>
          </a:p>
        </p:txBody>
      </p:sp>
      <p:sp>
        <p:nvSpPr>
          <p:cNvPr id="42" name="Bulle narrative : rectangle 41">
            <a:extLst>
              <a:ext uri="{FF2B5EF4-FFF2-40B4-BE49-F238E27FC236}">
                <a16:creationId xmlns:a16="http://schemas.microsoft.com/office/drawing/2014/main" id="{67CA9900-3E13-44A2-849F-54D350260FDC}"/>
              </a:ext>
            </a:extLst>
          </p:cNvPr>
          <p:cNvSpPr/>
          <p:nvPr/>
        </p:nvSpPr>
        <p:spPr>
          <a:xfrm>
            <a:off x="1015732" y="3401224"/>
            <a:ext cx="614715" cy="237229"/>
          </a:xfrm>
          <a:prstGeom prst="wedgeRectCallout">
            <a:avLst>
              <a:gd name="adj1" fmla="val 81076"/>
              <a:gd name="adj2" fmla="val -2581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Brake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5%</a:t>
            </a:r>
          </a:p>
        </p:txBody>
      </p:sp>
      <p:sp>
        <p:nvSpPr>
          <p:cNvPr id="44" name="Bulle narrative : rectangle 43">
            <a:extLst>
              <a:ext uri="{FF2B5EF4-FFF2-40B4-BE49-F238E27FC236}">
                <a16:creationId xmlns:a16="http://schemas.microsoft.com/office/drawing/2014/main" id="{921B2170-B71B-4809-ACF9-E09DFB0FC138}"/>
              </a:ext>
            </a:extLst>
          </p:cNvPr>
          <p:cNvSpPr/>
          <p:nvPr/>
        </p:nvSpPr>
        <p:spPr>
          <a:xfrm>
            <a:off x="2073593" y="1757783"/>
            <a:ext cx="433237" cy="237229"/>
          </a:xfrm>
          <a:prstGeom prst="wedgeRectCallout">
            <a:avLst>
              <a:gd name="adj1" fmla="val 44541"/>
              <a:gd name="adj2" fmla="val 10721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A_arms</a:t>
            </a:r>
            <a:r>
              <a:rPr lang="fr-FR" sz="700" dirty="0">
                <a:solidFill>
                  <a:srgbClr val="595959"/>
                </a:solidFill>
              </a:rPr>
              <a:t> 12%</a:t>
            </a:r>
          </a:p>
        </p:txBody>
      </p:sp>
      <p:sp>
        <p:nvSpPr>
          <p:cNvPr id="47" name="Bulle narrative : rectangle 46">
            <a:extLst>
              <a:ext uri="{FF2B5EF4-FFF2-40B4-BE49-F238E27FC236}">
                <a16:creationId xmlns:a16="http://schemas.microsoft.com/office/drawing/2014/main" id="{C5199CD8-20D2-4442-A0C3-4F0A53A180BF}"/>
              </a:ext>
            </a:extLst>
          </p:cNvPr>
          <p:cNvSpPr/>
          <p:nvPr/>
        </p:nvSpPr>
        <p:spPr>
          <a:xfrm>
            <a:off x="4137378" y="6487886"/>
            <a:ext cx="579964" cy="359279"/>
          </a:xfrm>
          <a:prstGeom prst="wedgeRectCallout">
            <a:avLst>
              <a:gd name="adj1" fmla="val -82515"/>
              <a:gd name="adj2" fmla="val -1682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Other</a:t>
            </a:r>
            <a:r>
              <a:rPr lang="fr-FR" sz="700" dirty="0">
                <a:solidFill>
                  <a:srgbClr val="595959"/>
                </a:solidFill>
              </a:rPr>
              <a:t> (ECU, Battery…)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20%</a:t>
            </a:r>
          </a:p>
        </p:txBody>
      </p:sp>
      <p:sp>
        <p:nvSpPr>
          <p:cNvPr id="49" name="Bulle narrative : rectangle 48">
            <a:extLst>
              <a:ext uri="{FF2B5EF4-FFF2-40B4-BE49-F238E27FC236}">
                <a16:creationId xmlns:a16="http://schemas.microsoft.com/office/drawing/2014/main" id="{1D376B9F-CC0D-4BC9-9EA5-53B166521211}"/>
              </a:ext>
            </a:extLst>
          </p:cNvPr>
          <p:cNvSpPr/>
          <p:nvPr/>
        </p:nvSpPr>
        <p:spPr>
          <a:xfrm>
            <a:off x="1958753" y="5962665"/>
            <a:ext cx="809071" cy="239715"/>
          </a:xfrm>
          <a:prstGeom prst="wedgeRectCallout">
            <a:avLst>
              <a:gd name="adj1" fmla="val 35932"/>
              <a:gd name="adj2" fmla="val 95554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Miscellaneous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8%</a:t>
            </a:r>
          </a:p>
        </p:txBody>
      </p:sp>
      <p:sp>
        <p:nvSpPr>
          <p:cNvPr id="50" name="Bulle narrative : rectangle 49">
            <a:extLst>
              <a:ext uri="{FF2B5EF4-FFF2-40B4-BE49-F238E27FC236}">
                <a16:creationId xmlns:a16="http://schemas.microsoft.com/office/drawing/2014/main" id="{BC0D9CBE-A897-4998-BD28-E5683B2415C4}"/>
              </a:ext>
            </a:extLst>
          </p:cNvPr>
          <p:cNvSpPr/>
          <p:nvPr/>
        </p:nvSpPr>
        <p:spPr>
          <a:xfrm>
            <a:off x="4137378" y="8186072"/>
            <a:ext cx="486522" cy="347661"/>
          </a:xfrm>
          <a:prstGeom prst="wedgeRectCallout">
            <a:avLst>
              <a:gd name="adj1" fmla="val -84667"/>
              <a:gd name="adj2" fmla="val -28332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Gear</a:t>
            </a:r>
            <a:r>
              <a:rPr lang="fr-FR" sz="700" dirty="0">
                <a:solidFill>
                  <a:srgbClr val="595959"/>
                </a:solidFill>
              </a:rPr>
              <a:t> Shift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39%</a:t>
            </a:r>
          </a:p>
        </p:txBody>
      </p:sp>
      <p:sp>
        <p:nvSpPr>
          <p:cNvPr id="51" name="Bulle narrative : rectangle 50">
            <a:extLst>
              <a:ext uri="{FF2B5EF4-FFF2-40B4-BE49-F238E27FC236}">
                <a16:creationId xmlns:a16="http://schemas.microsoft.com/office/drawing/2014/main" id="{A36BAA29-BF44-40CE-9532-1BA726BBEB18}"/>
              </a:ext>
            </a:extLst>
          </p:cNvPr>
          <p:cNvSpPr/>
          <p:nvPr/>
        </p:nvSpPr>
        <p:spPr>
          <a:xfrm>
            <a:off x="1113777" y="7048049"/>
            <a:ext cx="516671" cy="347661"/>
          </a:xfrm>
          <a:prstGeom prst="wedgeRectCallout">
            <a:avLst>
              <a:gd name="adj1" fmla="val 88681"/>
              <a:gd name="adj2" fmla="val 21531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Data acquisition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22%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DEA1E43-8A16-43DD-BC4E-45EEC0FD8E40}"/>
              </a:ext>
            </a:extLst>
          </p:cNvPr>
          <p:cNvSpPr txBox="1"/>
          <p:nvPr/>
        </p:nvSpPr>
        <p:spPr>
          <a:xfrm>
            <a:off x="6222800" y="4498567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27%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AB09C8E3-0CDE-44AF-AA6A-D16F3F4446BA}"/>
              </a:ext>
            </a:extLst>
          </p:cNvPr>
          <p:cNvSpPr txBox="1"/>
          <p:nvPr/>
        </p:nvSpPr>
        <p:spPr>
          <a:xfrm>
            <a:off x="6564228" y="5056541"/>
            <a:ext cx="260292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4%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A3540DBF-BE34-43AA-8A9C-4C8C76904D3C}"/>
              </a:ext>
            </a:extLst>
          </p:cNvPr>
          <p:cNvSpPr txBox="1"/>
          <p:nvPr/>
        </p:nvSpPr>
        <p:spPr>
          <a:xfrm>
            <a:off x="6246482" y="5356912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13%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AE4E3CF8-1EE8-4ED3-B757-7E51EA68B40A}"/>
              </a:ext>
            </a:extLst>
          </p:cNvPr>
          <p:cNvSpPr txBox="1"/>
          <p:nvPr/>
        </p:nvSpPr>
        <p:spPr>
          <a:xfrm>
            <a:off x="5466749" y="5161280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37%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67AD9055-A96F-4963-BC87-BE38594035F9}"/>
              </a:ext>
            </a:extLst>
          </p:cNvPr>
          <p:cNvSpPr txBox="1"/>
          <p:nvPr/>
        </p:nvSpPr>
        <p:spPr>
          <a:xfrm>
            <a:off x="5228865" y="4357154"/>
            <a:ext cx="815280" cy="309425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pPr algn="ctr"/>
            <a:r>
              <a:rPr lang="fr-FR" sz="840" b="1" dirty="0" err="1">
                <a:solidFill>
                  <a:schemeClr val="bg1"/>
                </a:solidFill>
              </a:rPr>
              <a:t>Miscellaneous</a:t>
            </a:r>
            <a:r>
              <a:rPr lang="fr-FR" sz="840" b="1" dirty="0">
                <a:solidFill>
                  <a:schemeClr val="bg1"/>
                </a:solidFill>
              </a:rPr>
              <a:t>*</a:t>
            </a:r>
            <a:br>
              <a:rPr lang="fr-FR" sz="840" b="1" dirty="0">
                <a:solidFill>
                  <a:schemeClr val="bg1"/>
                </a:solidFill>
              </a:rPr>
            </a:br>
            <a:r>
              <a:rPr lang="fr-FR" sz="840" b="1" dirty="0">
                <a:solidFill>
                  <a:schemeClr val="bg1"/>
                </a:solidFill>
              </a:rPr>
              <a:t>19%</a:t>
            </a:r>
          </a:p>
        </p:txBody>
      </p:sp>
      <p:sp>
        <p:nvSpPr>
          <p:cNvPr id="52" name="Bulle narrative : rectangle 51">
            <a:extLst>
              <a:ext uri="{FF2B5EF4-FFF2-40B4-BE49-F238E27FC236}">
                <a16:creationId xmlns:a16="http://schemas.microsoft.com/office/drawing/2014/main" id="{28EBE7DE-B3AA-44F1-923B-4B8047D9A06A}"/>
              </a:ext>
            </a:extLst>
          </p:cNvPr>
          <p:cNvSpPr/>
          <p:nvPr/>
        </p:nvSpPr>
        <p:spPr>
          <a:xfrm>
            <a:off x="9792059" y="8411719"/>
            <a:ext cx="653691" cy="244027"/>
          </a:xfrm>
          <a:prstGeom prst="wedgeRectCallout">
            <a:avLst>
              <a:gd name="adj1" fmla="val -38181"/>
              <a:gd name="adj2" fmla="val -126421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Frame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26%</a:t>
            </a:r>
          </a:p>
        </p:txBody>
      </p:sp>
      <p:sp>
        <p:nvSpPr>
          <p:cNvPr id="53" name="Bulle narrative : rectangle 52">
            <a:extLst>
              <a:ext uri="{FF2B5EF4-FFF2-40B4-BE49-F238E27FC236}">
                <a16:creationId xmlns:a16="http://schemas.microsoft.com/office/drawing/2014/main" id="{6D3F04E9-D4E4-4DE6-BF2F-5D376D328102}"/>
              </a:ext>
            </a:extLst>
          </p:cNvPr>
          <p:cNvSpPr/>
          <p:nvPr/>
        </p:nvSpPr>
        <p:spPr>
          <a:xfrm>
            <a:off x="1883522" y="8606924"/>
            <a:ext cx="486522" cy="239715"/>
          </a:xfrm>
          <a:prstGeom prst="wedgeRectCallout">
            <a:avLst>
              <a:gd name="adj1" fmla="val 52377"/>
              <a:gd name="adj2" fmla="val -96366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Electronic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11%</a:t>
            </a:r>
          </a:p>
        </p:txBody>
      </p:sp>
      <p:sp>
        <p:nvSpPr>
          <p:cNvPr id="54" name="Bulle narrative : rectangle 53">
            <a:extLst>
              <a:ext uri="{FF2B5EF4-FFF2-40B4-BE49-F238E27FC236}">
                <a16:creationId xmlns:a16="http://schemas.microsoft.com/office/drawing/2014/main" id="{D334769A-398B-4C37-9CD7-6B40BE7EFFB2}"/>
              </a:ext>
            </a:extLst>
          </p:cNvPr>
          <p:cNvSpPr/>
          <p:nvPr/>
        </p:nvSpPr>
        <p:spPr>
          <a:xfrm>
            <a:off x="899070" y="2799897"/>
            <a:ext cx="758051" cy="237229"/>
          </a:xfrm>
          <a:prstGeom prst="wedgeRectCallout">
            <a:avLst>
              <a:gd name="adj1" fmla="val 79991"/>
              <a:gd name="adj2" fmla="val -20198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Steering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12%</a:t>
            </a:r>
          </a:p>
        </p:txBody>
      </p:sp>
      <p:sp>
        <p:nvSpPr>
          <p:cNvPr id="55" name="Bulle narrative : rectangle 54">
            <a:extLst>
              <a:ext uri="{FF2B5EF4-FFF2-40B4-BE49-F238E27FC236}">
                <a16:creationId xmlns:a16="http://schemas.microsoft.com/office/drawing/2014/main" id="{F1FBC7B8-EA1F-4BA5-9CDB-F5FDCB5A1343}"/>
              </a:ext>
            </a:extLst>
          </p:cNvPr>
          <p:cNvSpPr/>
          <p:nvPr/>
        </p:nvSpPr>
        <p:spPr>
          <a:xfrm>
            <a:off x="2676955" y="1595978"/>
            <a:ext cx="643887" cy="237229"/>
          </a:xfrm>
          <a:prstGeom prst="wedgeRectCallout">
            <a:avLst>
              <a:gd name="adj1" fmla="val 2988"/>
              <a:gd name="adj2" fmla="val 118457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Miscellaneous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2%</a:t>
            </a:r>
          </a:p>
        </p:txBody>
      </p:sp>
      <p:sp>
        <p:nvSpPr>
          <p:cNvPr id="56" name="Bulle narrative : rectangle 55">
            <a:extLst>
              <a:ext uri="{FF2B5EF4-FFF2-40B4-BE49-F238E27FC236}">
                <a16:creationId xmlns:a16="http://schemas.microsoft.com/office/drawing/2014/main" id="{D81C5FCA-5775-40DF-875D-50E9F6E5AAFD}"/>
              </a:ext>
            </a:extLst>
          </p:cNvPr>
          <p:cNvSpPr/>
          <p:nvPr/>
        </p:nvSpPr>
        <p:spPr>
          <a:xfrm>
            <a:off x="8514606" y="1690087"/>
            <a:ext cx="814012" cy="203546"/>
          </a:xfrm>
          <a:prstGeom prst="wedgeRectCallout">
            <a:avLst>
              <a:gd name="adj1" fmla="val -9864"/>
              <a:gd name="adj2" fmla="val 114968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Miscellaneous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8%</a:t>
            </a:r>
          </a:p>
        </p:txBody>
      </p:sp>
      <p:sp>
        <p:nvSpPr>
          <p:cNvPr id="48" name="ZoneTexte 47"/>
          <p:cNvSpPr txBox="1"/>
          <p:nvPr/>
        </p:nvSpPr>
        <p:spPr>
          <a:xfrm>
            <a:off x="189113" y="9259825"/>
            <a:ext cx="209063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00" dirty="0"/>
              <a:t>*</a:t>
            </a:r>
            <a:r>
              <a:rPr lang="fr-FR" sz="700" dirty="0" err="1"/>
              <a:t>Miscellanous</a:t>
            </a:r>
            <a:r>
              <a:rPr lang="fr-FR" sz="700" dirty="0"/>
              <a:t>: </a:t>
            </a:r>
            <a:r>
              <a:rPr lang="fr-FR" sz="700" dirty="0" err="1"/>
              <a:t>competition</a:t>
            </a:r>
            <a:r>
              <a:rPr lang="fr-FR" sz="700" dirty="0"/>
              <a:t> </a:t>
            </a:r>
            <a:r>
              <a:rPr lang="fr-FR" sz="700" dirty="0" err="1"/>
              <a:t>cost</a:t>
            </a:r>
            <a:r>
              <a:rPr lang="fr-FR" sz="700" dirty="0"/>
              <a:t>, campings, </a:t>
            </a:r>
            <a:r>
              <a:rPr lang="fr-FR" sz="700" dirty="0" err="1"/>
              <a:t>bolts</a:t>
            </a:r>
            <a:r>
              <a:rPr lang="fr-FR" sz="700" dirty="0"/>
              <a:t>,… </a:t>
            </a:r>
          </a:p>
        </p:txBody>
      </p:sp>
    </p:spTree>
    <p:extLst>
      <p:ext uri="{BB962C8B-B14F-4D97-AF65-F5344CB8AC3E}">
        <p14:creationId xmlns:p14="http://schemas.microsoft.com/office/powerpoint/2010/main" val="3175623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isocèle 3">
            <a:extLst>
              <a:ext uri="{FF2B5EF4-FFF2-40B4-BE49-F238E27FC236}">
                <a16:creationId xmlns:a16="http://schemas.microsoft.com/office/drawing/2014/main" id="{F077592A-B6E9-4D86-ACB1-88C7280189CF}"/>
              </a:ext>
            </a:extLst>
          </p:cNvPr>
          <p:cNvSpPr/>
          <p:nvPr/>
        </p:nvSpPr>
        <p:spPr>
          <a:xfrm>
            <a:off x="-14653" y="0"/>
            <a:ext cx="3363653" cy="1888803"/>
          </a:xfrm>
          <a:custGeom>
            <a:avLst/>
            <a:gdLst>
              <a:gd name="connsiteX0" fmla="*/ 0 w 6081311"/>
              <a:gd name="connsiteY0" fmla="*/ 3591499 h 3591499"/>
              <a:gd name="connsiteX1" fmla="*/ 3040656 w 6081311"/>
              <a:gd name="connsiteY1" fmla="*/ 0 h 3591499"/>
              <a:gd name="connsiteX2" fmla="*/ 6081311 w 6081311"/>
              <a:gd name="connsiteY2" fmla="*/ 3591499 h 3591499"/>
              <a:gd name="connsiteX3" fmla="*/ 0 w 6081311"/>
              <a:gd name="connsiteY3" fmla="*/ 3591499 h 3591499"/>
              <a:gd name="connsiteX0" fmla="*/ 0 w 6654188"/>
              <a:gd name="connsiteY0" fmla="*/ 4296579 h 4296579"/>
              <a:gd name="connsiteX1" fmla="*/ 6654188 w 6654188"/>
              <a:gd name="connsiteY1" fmla="*/ 0 h 4296579"/>
              <a:gd name="connsiteX2" fmla="*/ 6081311 w 6654188"/>
              <a:gd name="connsiteY2" fmla="*/ 4296579 h 4296579"/>
              <a:gd name="connsiteX3" fmla="*/ 0 w 6654188"/>
              <a:gd name="connsiteY3" fmla="*/ 4296579 h 4296579"/>
              <a:gd name="connsiteX0" fmla="*/ 0 w 7227065"/>
              <a:gd name="connsiteY0" fmla="*/ 0 h 6632154"/>
              <a:gd name="connsiteX1" fmla="*/ 7227065 w 7227065"/>
              <a:gd name="connsiteY1" fmla="*/ 2335575 h 6632154"/>
              <a:gd name="connsiteX2" fmla="*/ 6654188 w 7227065"/>
              <a:gd name="connsiteY2" fmla="*/ 6632154 h 6632154"/>
              <a:gd name="connsiteX3" fmla="*/ 0 w 7227065"/>
              <a:gd name="connsiteY3" fmla="*/ 0 h 6632154"/>
              <a:gd name="connsiteX0" fmla="*/ 0 w 7227065"/>
              <a:gd name="connsiteY0" fmla="*/ 0 h 3084723"/>
              <a:gd name="connsiteX1" fmla="*/ 7227065 w 7227065"/>
              <a:gd name="connsiteY1" fmla="*/ 2335575 h 3084723"/>
              <a:gd name="connsiteX2" fmla="*/ 22033 w 7227065"/>
              <a:gd name="connsiteY2" fmla="*/ 3084723 h 3084723"/>
              <a:gd name="connsiteX3" fmla="*/ 0 w 7227065"/>
              <a:gd name="connsiteY3" fmla="*/ 0 h 3084723"/>
              <a:gd name="connsiteX0" fmla="*/ 0 w 7238082"/>
              <a:gd name="connsiteY0" fmla="*/ 0 h 3084723"/>
              <a:gd name="connsiteX1" fmla="*/ 7238082 w 7238082"/>
              <a:gd name="connsiteY1" fmla="*/ 44067 h 3084723"/>
              <a:gd name="connsiteX2" fmla="*/ 22033 w 7238082"/>
              <a:gd name="connsiteY2" fmla="*/ 3084723 h 3084723"/>
              <a:gd name="connsiteX3" fmla="*/ 0 w 7238082"/>
              <a:gd name="connsiteY3" fmla="*/ 0 h 3084723"/>
              <a:gd name="connsiteX0" fmla="*/ 0 w 7252705"/>
              <a:gd name="connsiteY0" fmla="*/ 0 h 3084723"/>
              <a:gd name="connsiteX1" fmla="*/ 7252705 w 7252705"/>
              <a:gd name="connsiteY1" fmla="*/ 982 h 3084723"/>
              <a:gd name="connsiteX2" fmla="*/ 22033 w 7252705"/>
              <a:gd name="connsiteY2" fmla="*/ 3084723 h 3084723"/>
              <a:gd name="connsiteX3" fmla="*/ 0 w 7252705"/>
              <a:gd name="connsiteY3" fmla="*/ 0 h 308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2705" h="3084723">
                <a:moveTo>
                  <a:pt x="0" y="0"/>
                </a:moveTo>
                <a:lnTo>
                  <a:pt x="7252705" y="982"/>
                </a:lnTo>
                <a:lnTo>
                  <a:pt x="22033" y="308472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78"/>
          </a:p>
        </p:txBody>
      </p:sp>
      <p:sp>
        <p:nvSpPr>
          <p:cNvPr id="6" name="Triangle isocèle 3">
            <a:extLst>
              <a:ext uri="{FF2B5EF4-FFF2-40B4-BE49-F238E27FC236}">
                <a16:creationId xmlns:a16="http://schemas.microsoft.com/office/drawing/2014/main" id="{EA5A4EAD-BDBB-44FE-887F-9AB9581C5E7C}"/>
              </a:ext>
            </a:extLst>
          </p:cNvPr>
          <p:cNvSpPr/>
          <p:nvPr/>
        </p:nvSpPr>
        <p:spPr>
          <a:xfrm rot="10800000">
            <a:off x="8510736" y="7712397"/>
            <a:ext cx="4290864" cy="1888803"/>
          </a:xfrm>
          <a:custGeom>
            <a:avLst/>
            <a:gdLst>
              <a:gd name="connsiteX0" fmla="*/ 0 w 6081311"/>
              <a:gd name="connsiteY0" fmla="*/ 3591499 h 3591499"/>
              <a:gd name="connsiteX1" fmla="*/ 3040656 w 6081311"/>
              <a:gd name="connsiteY1" fmla="*/ 0 h 3591499"/>
              <a:gd name="connsiteX2" fmla="*/ 6081311 w 6081311"/>
              <a:gd name="connsiteY2" fmla="*/ 3591499 h 3591499"/>
              <a:gd name="connsiteX3" fmla="*/ 0 w 6081311"/>
              <a:gd name="connsiteY3" fmla="*/ 3591499 h 3591499"/>
              <a:gd name="connsiteX0" fmla="*/ 0 w 6654188"/>
              <a:gd name="connsiteY0" fmla="*/ 4296579 h 4296579"/>
              <a:gd name="connsiteX1" fmla="*/ 6654188 w 6654188"/>
              <a:gd name="connsiteY1" fmla="*/ 0 h 4296579"/>
              <a:gd name="connsiteX2" fmla="*/ 6081311 w 6654188"/>
              <a:gd name="connsiteY2" fmla="*/ 4296579 h 4296579"/>
              <a:gd name="connsiteX3" fmla="*/ 0 w 6654188"/>
              <a:gd name="connsiteY3" fmla="*/ 4296579 h 4296579"/>
              <a:gd name="connsiteX0" fmla="*/ 0 w 7227065"/>
              <a:gd name="connsiteY0" fmla="*/ 0 h 6632154"/>
              <a:gd name="connsiteX1" fmla="*/ 7227065 w 7227065"/>
              <a:gd name="connsiteY1" fmla="*/ 2335575 h 6632154"/>
              <a:gd name="connsiteX2" fmla="*/ 6654188 w 7227065"/>
              <a:gd name="connsiteY2" fmla="*/ 6632154 h 6632154"/>
              <a:gd name="connsiteX3" fmla="*/ 0 w 7227065"/>
              <a:gd name="connsiteY3" fmla="*/ 0 h 6632154"/>
              <a:gd name="connsiteX0" fmla="*/ 0 w 7227065"/>
              <a:gd name="connsiteY0" fmla="*/ 0 h 3084723"/>
              <a:gd name="connsiteX1" fmla="*/ 7227065 w 7227065"/>
              <a:gd name="connsiteY1" fmla="*/ 2335575 h 3084723"/>
              <a:gd name="connsiteX2" fmla="*/ 22033 w 7227065"/>
              <a:gd name="connsiteY2" fmla="*/ 3084723 h 3084723"/>
              <a:gd name="connsiteX3" fmla="*/ 0 w 7227065"/>
              <a:gd name="connsiteY3" fmla="*/ 0 h 3084723"/>
              <a:gd name="connsiteX0" fmla="*/ 0 w 7238082"/>
              <a:gd name="connsiteY0" fmla="*/ 0 h 3084723"/>
              <a:gd name="connsiteX1" fmla="*/ 7238082 w 7238082"/>
              <a:gd name="connsiteY1" fmla="*/ 44067 h 3084723"/>
              <a:gd name="connsiteX2" fmla="*/ 22033 w 7238082"/>
              <a:gd name="connsiteY2" fmla="*/ 3084723 h 3084723"/>
              <a:gd name="connsiteX3" fmla="*/ 0 w 7238082"/>
              <a:gd name="connsiteY3" fmla="*/ 0 h 3084723"/>
              <a:gd name="connsiteX0" fmla="*/ 0 w 7252705"/>
              <a:gd name="connsiteY0" fmla="*/ 0 h 3084723"/>
              <a:gd name="connsiteX1" fmla="*/ 7252705 w 7252705"/>
              <a:gd name="connsiteY1" fmla="*/ 982 h 3084723"/>
              <a:gd name="connsiteX2" fmla="*/ 22033 w 7252705"/>
              <a:gd name="connsiteY2" fmla="*/ 3084723 h 3084723"/>
              <a:gd name="connsiteX3" fmla="*/ 0 w 7252705"/>
              <a:gd name="connsiteY3" fmla="*/ 0 h 308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2705" h="3084723">
                <a:moveTo>
                  <a:pt x="0" y="0"/>
                </a:moveTo>
                <a:lnTo>
                  <a:pt x="7252705" y="982"/>
                </a:lnTo>
                <a:lnTo>
                  <a:pt x="22033" y="308472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78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169F55-F935-4D22-B306-48B847D234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3401" y="98248"/>
            <a:ext cx="9175359" cy="982849"/>
          </a:xfrm>
        </p:spPr>
        <p:txBody>
          <a:bodyPr>
            <a:normAutofit/>
          </a:bodyPr>
          <a:lstStyle/>
          <a:p>
            <a:r>
              <a:rPr lang="fr-FR" sz="4311" b="1" dirty="0">
                <a:latin typeface="Raleway" panose="020B0503030101060003" pitchFamily="34" charset="0"/>
              </a:rPr>
              <a:t>Workshop organisation</a:t>
            </a:r>
          </a:p>
        </p:txBody>
      </p:sp>
      <p:sp>
        <p:nvSpPr>
          <p:cNvPr id="4" name="Triangle isocèle 3">
            <a:extLst>
              <a:ext uri="{FF2B5EF4-FFF2-40B4-BE49-F238E27FC236}">
                <a16:creationId xmlns:a16="http://schemas.microsoft.com/office/drawing/2014/main" id="{557A60D8-A43B-4D3A-94D4-35D932724E91}"/>
              </a:ext>
            </a:extLst>
          </p:cNvPr>
          <p:cNvSpPr/>
          <p:nvPr/>
        </p:nvSpPr>
        <p:spPr>
          <a:xfrm>
            <a:off x="-6594" y="-30063"/>
            <a:ext cx="2572205" cy="1888803"/>
          </a:xfrm>
          <a:custGeom>
            <a:avLst/>
            <a:gdLst>
              <a:gd name="connsiteX0" fmla="*/ 0 w 6081311"/>
              <a:gd name="connsiteY0" fmla="*/ 3591499 h 3591499"/>
              <a:gd name="connsiteX1" fmla="*/ 3040656 w 6081311"/>
              <a:gd name="connsiteY1" fmla="*/ 0 h 3591499"/>
              <a:gd name="connsiteX2" fmla="*/ 6081311 w 6081311"/>
              <a:gd name="connsiteY2" fmla="*/ 3591499 h 3591499"/>
              <a:gd name="connsiteX3" fmla="*/ 0 w 6081311"/>
              <a:gd name="connsiteY3" fmla="*/ 3591499 h 3591499"/>
              <a:gd name="connsiteX0" fmla="*/ 0 w 6654188"/>
              <a:gd name="connsiteY0" fmla="*/ 4296579 h 4296579"/>
              <a:gd name="connsiteX1" fmla="*/ 6654188 w 6654188"/>
              <a:gd name="connsiteY1" fmla="*/ 0 h 4296579"/>
              <a:gd name="connsiteX2" fmla="*/ 6081311 w 6654188"/>
              <a:gd name="connsiteY2" fmla="*/ 4296579 h 4296579"/>
              <a:gd name="connsiteX3" fmla="*/ 0 w 6654188"/>
              <a:gd name="connsiteY3" fmla="*/ 4296579 h 4296579"/>
              <a:gd name="connsiteX0" fmla="*/ 0 w 7227065"/>
              <a:gd name="connsiteY0" fmla="*/ 0 h 6632154"/>
              <a:gd name="connsiteX1" fmla="*/ 7227065 w 7227065"/>
              <a:gd name="connsiteY1" fmla="*/ 2335575 h 6632154"/>
              <a:gd name="connsiteX2" fmla="*/ 6654188 w 7227065"/>
              <a:gd name="connsiteY2" fmla="*/ 6632154 h 6632154"/>
              <a:gd name="connsiteX3" fmla="*/ 0 w 7227065"/>
              <a:gd name="connsiteY3" fmla="*/ 0 h 6632154"/>
              <a:gd name="connsiteX0" fmla="*/ 0 w 7227065"/>
              <a:gd name="connsiteY0" fmla="*/ 0 h 3084723"/>
              <a:gd name="connsiteX1" fmla="*/ 7227065 w 7227065"/>
              <a:gd name="connsiteY1" fmla="*/ 2335575 h 3084723"/>
              <a:gd name="connsiteX2" fmla="*/ 22033 w 7227065"/>
              <a:gd name="connsiteY2" fmla="*/ 3084723 h 3084723"/>
              <a:gd name="connsiteX3" fmla="*/ 0 w 7227065"/>
              <a:gd name="connsiteY3" fmla="*/ 0 h 3084723"/>
              <a:gd name="connsiteX0" fmla="*/ 0 w 7238082"/>
              <a:gd name="connsiteY0" fmla="*/ 0 h 3084723"/>
              <a:gd name="connsiteX1" fmla="*/ 7238082 w 7238082"/>
              <a:gd name="connsiteY1" fmla="*/ 44067 h 3084723"/>
              <a:gd name="connsiteX2" fmla="*/ 22033 w 7238082"/>
              <a:gd name="connsiteY2" fmla="*/ 3084723 h 3084723"/>
              <a:gd name="connsiteX3" fmla="*/ 0 w 7238082"/>
              <a:gd name="connsiteY3" fmla="*/ 0 h 308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38082" h="3084723">
                <a:moveTo>
                  <a:pt x="0" y="0"/>
                </a:moveTo>
                <a:lnTo>
                  <a:pt x="7238082" y="44067"/>
                </a:lnTo>
                <a:lnTo>
                  <a:pt x="22033" y="3084723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78"/>
          </a:p>
        </p:txBody>
      </p:sp>
      <p:sp>
        <p:nvSpPr>
          <p:cNvPr id="5" name="Triangle isocèle 3">
            <a:extLst>
              <a:ext uri="{FF2B5EF4-FFF2-40B4-BE49-F238E27FC236}">
                <a16:creationId xmlns:a16="http://schemas.microsoft.com/office/drawing/2014/main" id="{CB0B20E3-98C0-460A-855E-77292EEDCFAD}"/>
              </a:ext>
            </a:extLst>
          </p:cNvPr>
          <p:cNvSpPr/>
          <p:nvPr/>
        </p:nvSpPr>
        <p:spPr>
          <a:xfrm rot="10800000">
            <a:off x="9530283" y="7712397"/>
            <a:ext cx="3271317" cy="1888803"/>
          </a:xfrm>
          <a:custGeom>
            <a:avLst/>
            <a:gdLst>
              <a:gd name="connsiteX0" fmla="*/ 0 w 6081311"/>
              <a:gd name="connsiteY0" fmla="*/ 3591499 h 3591499"/>
              <a:gd name="connsiteX1" fmla="*/ 3040656 w 6081311"/>
              <a:gd name="connsiteY1" fmla="*/ 0 h 3591499"/>
              <a:gd name="connsiteX2" fmla="*/ 6081311 w 6081311"/>
              <a:gd name="connsiteY2" fmla="*/ 3591499 h 3591499"/>
              <a:gd name="connsiteX3" fmla="*/ 0 w 6081311"/>
              <a:gd name="connsiteY3" fmla="*/ 3591499 h 3591499"/>
              <a:gd name="connsiteX0" fmla="*/ 0 w 6654188"/>
              <a:gd name="connsiteY0" fmla="*/ 4296579 h 4296579"/>
              <a:gd name="connsiteX1" fmla="*/ 6654188 w 6654188"/>
              <a:gd name="connsiteY1" fmla="*/ 0 h 4296579"/>
              <a:gd name="connsiteX2" fmla="*/ 6081311 w 6654188"/>
              <a:gd name="connsiteY2" fmla="*/ 4296579 h 4296579"/>
              <a:gd name="connsiteX3" fmla="*/ 0 w 6654188"/>
              <a:gd name="connsiteY3" fmla="*/ 4296579 h 4296579"/>
              <a:gd name="connsiteX0" fmla="*/ 0 w 7227065"/>
              <a:gd name="connsiteY0" fmla="*/ 0 h 6632154"/>
              <a:gd name="connsiteX1" fmla="*/ 7227065 w 7227065"/>
              <a:gd name="connsiteY1" fmla="*/ 2335575 h 6632154"/>
              <a:gd name="connsiteX2" fmla="*/ 6654188 w 7227065"/>
              <a:gd name="connsiteY2" fmla="*/ 6632154 h 6632154"/>
              <a:gd name="connsiteX3" fmla="*/ 0 w 7227065"/>
              <a:gd name="connsiteY3" fmla="*/ 0 h 6632154"/>
              <a:gd name="connsiteX0" fmla="*/ 0 w 7227065"/>
              <a:gd name="connsiteY0" fmla="*/ 0 h 3084723"/>
              <a:gd name="connsiteX1" fmla="*/ 7227065 w 7227065"/>
              <a:gd name="connsiteY1" fmla="*/ 2335575 h 3084723"/>
              <a:gd name="connsiteX2" fmla="*/ 22033 w 7227065"/>
              <a:gd name="connsiteY2" fmla="*/ 3084723 h 3084723"/>
              <a:gd name="connsiteX3" fmla="*/ 0 w 7227065"/>
              <a:gd name="connsiteY3" fmla="*/ 0 h 3084723"/>
              <a:gd name="connsiteX0" fmla="*/ 0 w 7238082"/>
              <a:gd name="connsiteY0" fmla="*/ 0 h 3084723"/>
              <a:gd name="connsiteX1" fmla="*/ 7238082 w 7238082"/>
              <a:gd name="connsiteY1" fmla="*/ 44067 h 3084723"/>
              <a:gd name="connsiteX2" fmla="*/ 22033 w 7238082"/>
              <a:gd name="connsiteY2" fmla="*/ 3084723 h 3084723"/>
              <a:gd name="connsiteX3" fmla="*/ 0 w 7238082"/>
              <a:gd name="connsiteY3" fmla="*/ 0 h 3084723"/>
              <a:gd name="connsiteX0" fmla="*/ 0 w 7252705"/>
              <a:gd name="connsiteY0" fmla="*/ 0 h 3084723"/>
              <a:gd name="connsiteX1" fmla="*/ 7252705 w 7252705"/>
              <a:gd name="connsiteY1" fmla="*/ 982 h 3084723"/>
              <a:gd name="connsiteX2" fmla="*/ 22033 w 7252705"/>
              <a:gd name="connsiteY2" fmla="*/ 3084723 h 3084723"/>
              <a:gd name="connsiteX3" fmla="*/ 0 w 7252705"/>
              <a:gd name="connsiteY3" fmla="*/ 0 h 308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2705" h="3084723">
                <a:moveTo>
                  <a:pt x="0" y="0"/>
                </a:moveTo>
                <a:lnTo>
                  <a:pt x="7252705" y="982"/>
                </a:lnTo>
                <a:lnTo>
                  <a:pt x="22033" y="3084723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78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844BD2C-F227-4B47-9D32-59E5799A5D5F}"/>
              </a:ext>
            </a:extLst>
          </p:cNvPr>
          <p:cNvSpPr/>
          <p:nvPr/>
        </p:nvSpPr>
        <p:spPr>
          <a:xfrm>
            <a:off x="6587878" y="6098259"/>
            <a:ext cx="1509278" cy="12907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/>
              <a:t>Assembly area:</a:t>
            </a:r>
            <a:endParaRPr lang="en-GB" sz="1078" dirty="0"/>
          </a:p>
          <a:p>
            <a:pPr marL="171062" indent="-171062" algn="just">
              <a:buFontTx/>
              <a:buChar char="-"/>
            </a:pPr>
            <a:r>
              <a:rPr lang="en-GB" sz="1078" dirty="0"/>
              <a:t>Manual sheet bender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Hydraulic press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Drill press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Belt grinder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Band saw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…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C453B1D-8A5A-4278-B17B-9BAB1A4ED38C}"/>
              </a:ext>
            </a:extLst>
          </p:cNvPr>
          <p:cNvSpPr/>
          <p:nvPr/>
        </p:nvSpPr>
        <p:spPr>
          <a:xfrm>
            <a:off x="8099627" y="6098259"/>
            <a:ext cx="1373754" cy="12907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Welding area: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TIG welder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Chiller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Fume extractor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Welding table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Clamps/fixtures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90CE577-2DD0-44EE-8488-1B9EE71D7A84}"/>
              </a:ext>
            </a:extLst>
          </p:cNvPr>
          <p:cNvSpPr/>
          <p:nvPr/>
        </p:nvSpPr>
        <p:spPr>
          <a:xfrm>
            <a:off x="5394002" y="6098259"/>
            <a:ext cx="1191406" cy="12907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Metrology lab :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Reference surfaces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Profile projector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Measurement column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Micrometres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AB72074-A24B-4B18-8F83-EC75FD7A818B}"/>
              </a:ext>
            </a:extLst>
          </p:cNvPr>
          <p:cNvSpPr/>
          <p:nvPr/>
        </p:nvSpPr>
        <p:spPr>
          <a:xfrm>
            <a:off x="3158025" y="3715228"/>
            <a:ext cx="6312886" cy="36762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2E68430-7C46-4912-9897-32AAE368DBF4}"/>
              </a:ext>
            </a:extLst>
          </p:cNvPr>
          <p:cNvSpPr/>
          <p:nvPr/>
        </p:nvSpPr>
        <p:spPr>
          <a:xfrm>
            <a:off x="3158024" y="3716485"/>
            <a:ext cx="1245503" cy="1581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Office :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Administrative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Sales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Development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67C0240-6873-4707-8EE8-C4EF862B3F6D}"/>
              </a:ext>
            </a:extLst>
          </p:cNvPr>
          <p:cNvSpPr/>
          <p:nvPr/>
        </p:nvSpPr>
        <p:spPr>
          <a:xfrm>
            <a:off x="3158024" y="6099512"/>
            <a:ext cx="1245503" cy="12907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dirty="0">
                <a:solidFill>
                  <a:schemeClr val="tx1"/>
                </a:solidFill>
              </a:rPr>
              <a:t>Staff room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76326D3-0E2D-4DB3-90CE-1109C0E4867E}"/>
              </a:ext>
            </a:extLst>
          </p:cNvPr>
          <p:cNvSpPr/>
          <p:nvPr/>
        </p:nvSpPr>
        <p:spPr>
          <a:xfrm rot="10800000">
            <a:off x="4749111" y="3811904"/>
            <a:ext cx="523981" cy="527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33EA59EE-CB01-4BBA-9D2D-04300947B52E}"/>
              </a:ext>
            </a:extLst>
          </p:cNvPr>
          <p:cNvSpPr/>
          <p:nvPr/>
        </p:nvSpPr>
        <p:spPr>
          <a:xfrm rot="10800000">
            <a:off x="5703695" y="3812430"/>
            <a:ext cx="523982" cy="3088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9D289BB-59FA-435D-A48F-CBE40A6AFBAF}"/>
              </a:ext>
            </a:extLst>
          </p:cNvPr>
          <p:cNvSpPr/>
          <p:nvPr/>
        </p:nvSpPr>
        <p:spPr>
          <a:xfrm rot="10800000">
            <a:off x="4779930" y="4528405"/>
            <a:ext cx="421862" cy="1456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9DD011F-D98E-4866-A1EB-338054BF05CB}"/>
              </a:ext>
            </a:extLst>
          </p:cNvPr>
          <p:cNvSpPr/>
          <p:nvPr/>
        </p:nvSpPr>
        <p:spPr>
          <a:xfrm rot="5400000">
            <a:off x="4694701" y="6619882"/>
            <a:ext cx="523981" cy="52733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72D00E6-6126-4BE7-AB50-EEA4CD9D583C}"/>
              </a:ext>
            </a:extLst>
          </p:cNvPr>
          <p:cNvSpPr/>
          <p:nvPr/>
        </p:nvSpPr>
        <p:spPr>
          <a:xfrm rot="10800000">
            <a:off x="5719071" y="4528405"/>
            <a:ext cx="421862" cy="1456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E7D8995-1C1A-4CBF-9310-22EE638DE6FF}"/>
              </a:ext>
            </a:extLst>
          </p:cNvPr>
          <p:cNvSpPr/>
          <p:nvPr/>
        </p:nvSpPr>
        <p:spPr>
          <a:xfrm rot="10800000">
            <a:off x="4745759" y="6287006"/>
            <a:ext cx="421862" cy="1456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465B2AC-BA20-47A3-BA0F-13429471A0F1}"/>
              </a:ext>
            </a:extLst>
          </p:cNvPr>
          <p:cNvSpPr/>
          <p:nvPr/>
        </p:nvSpPr>
        <p:spPr>
          <a:xfrm rot="5400000">
            <a:off x="7380831" y="4265996"/>
            <a:ext cx="523981" cy="3992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9275ACDB-23D8-49DB-B68B-722B288E8B05}"/>
              </a:ext>
            </a:extLst>
          </p:cNvPr>
          <p:cNvSpPr/>
          <p:nvPr/>
        </p:nvSpPr>
        <p:spPr>
          <a:xfrm rot="10800000">
            <a:off x="6749093" y="3812430"/>
            <a:ext cx="523982" cy="3088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762F898-9D00-40BC-9D56-05532294BAD9}"/>
              </a:ext>
            </a:extLst>
          </p:cNvPr>
          <p:cNvSpPr/>
          <p:nvPr/>
        </p:nvSpPr>
        <p:spPr>
          <a:xfrm rot="10800000">
            <a:off x="6800151" y="4528405"/>
            <a:ext cx="421862" cy="1456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A6D3462-7490-4544-B604-9B8C1CB8F527}"/>
              </a:ext>
            </a:extLst>
          </p:cNvPr>
          <p:cNvSpPr/>
          <p:nvPr/>
        </p:nvSpPr>
        <p:spPr>
          <a:xfrm>
            <a:off x="8016282" y="3715229"/>
            <a:ext cx="1447128" cy="18842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Storage Area :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Materials stock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Consumables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Parts to assemble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Tooling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Critical spare parts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…</a:t>
            </a:r>
          </a:p>
          <a:p>
            <a:pPr algn="ctr"/>
            <a:endParaRPr lang="en-GB" sz="1078" dirty="0">
              <a:solidFill>
                <a:schemeClr val="tx1"/>
              </a:solidFill>
            </a:endParaRPr>
          </a:p>
        </p:txBody>
      </p:sp>
      <p:pic>
        <p:nvPicPr>
          <p:cNvPr id="77" name="Picture 2" descr="https://www.haascnc.com/content/dam/haascnc/machines/vertical-mills/vf-series/models/medium/vf-3ssyt/assets/VF3ssyt_RC_HERO.png">
            <a:extLst>
              <a:ext uri="{FF2B5EF4-FFF2-40B4-BE49-F238E27FC236}">
                <a16:creationId xmlns:a16="http://schemas.microsoft.com/office/drawing/2014/main" id="{157B5125-4CC8-4E83-BF9E-AE88F1915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487" y="1729045"/>
            <a:ext cx="1882104" cy="141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Légende : encadrée à une bordure 19">
            <a:extLst>
              <a:ext uri="{FF2B5EF4-FFF2-40B4-BE49-F238E27FC236}">
                <a16:creationId xmlns:a16="http://schemas.microsoft.com/office/drawing/2014/main" id="{5B879849-DBD6-4933-8B91-84B57433B456}"/>
              </a:ext>
            </a:extLst>
          </p:cNvPr>
          <p:cNvSpPr/>
          <p:nvPr/>
        </p:nvSpPr>
        <p:spPr>
          <a:xfrm rot="16200000">
            <a:off x="5913985" y="266677"/>
            <a:ext cx="1670214" cy="4336314"/>
          </a:xfrm>
          <a:prstGeom prst="accentCallout1">
            <a:avLst>
              <a:gd name="adj1" fmla="val 31645"/>
              <a:gd name="adj2" fmla="val -1875"/>
              <a:gd name="adj3" fmla="val 31724"/>
              <a:gd name="adj4" fmla="val -3238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Haas ST-35Y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CNC lathe with Y axis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Power: 29,8kW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3200 rpm spindle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457 x 584 mm max capacity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305 mm hydraulic chuck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24 station turret with 4000 rpm live tooling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Probe system for easier tool setup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Parts catcher </a:t>
            </a:r>
          </a:p>
        </p:txBody>
      </p:sp>
      <p:sp>
        <p:nvSpPr>
          <p:cNvPr id="79" name="Légende : encadrée à une bordure 21">
            <a:extLst>
              <a:ext uri="{FF2B5EF4-FFF2-40B4-BE49-F238E27FC236}">
                <a16:creationId xmlns:a16="http://schemas.microsoft.com/office/drawing/2014/main" id="{5EABE509-52C9-4F66-9E7C-C5EA6D016ECE}"/>
              </a:ext>
            </a:extLst>
          </p:cNvPr>
          <p:cNvSpPr/>
          <p:nvPr/>
        </p:nvSpPr>
        <p:spPr>
          <a:xfrm rot="16200000">
            <a:off x="1468504" y="455733"/>
            <a:ext cx="1721859" cy="4009845"/>
          </a:xfrm>
          <a:prstGeom prst="accentCallout1">
            <a:avLst>
              <a:gd name="adj1" fmla="val 84860"/>
              <a:gd name="adj2" fmla="val 1246"/>
              <a:gd name="adj3" fmla="val 117086"/>
              <a:gd name="adj4" fmla="val -2815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Haas VF-3SSYT</a:t>
            </a:r>
          </a:p>
          <a:p>
            <a:pPr algn="ctr"/>
            <a:endParaRPr lang="en-GB" sz="1078" dirty="0">
              <a:solidFill>
                <a:schemeClr val="tx1"/>
              </a:solidFill>
            </a:endParaRP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3 Axis CNC vertical milling machine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Power: 22.4kW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12 000 rpm inline direct drive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1016 x 660 x 718 mm max capacity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Tool changer capacity: 30+1 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Additional 4</a:t>
            </a:r>
            <a:r>
              <a:rPr lang="en-GB" sz="1078" baseline="30000" dirty="0">
                <a:solidFill>
                  <a:schemeClr val="tx1"/>
                </a:solidFill>
              </a:rPr>
              <a:t>th</a:t>
            </a:r>
            <a:r>
              <a:rPr lang="en-GB" sz="1078" dirty="0">
                <a:solidFill>
                  <a:schemeClr val="tx1"/>
                </a:solidFill>
              </a:rPr>
              <a:t> axis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Probe system for easier tool setup</a:t>
            </a:r>
          </a:p>
        </p:txBody>
      </p:sp>
      <p:pic>
        <p:nvPicPr>
          <p:cNvPr id="80" name="Image 79">
            <a:extLst>
              <a:ext uri="{FF2B5EF4-FFF2-40B4-BE49-F238E27FC236}">
                <a16:creationId xmlns:a16="http://schemas.microsoft.com/office/drawing/2014/main" id="{B8805EF7-BE81-4C16-8272-4A136652268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913" y="1839337"/>
            <a:ext cx="1587992" cy="1190994"/>
          </a:xfrm>
          <a:prstGeom prst="rect">
            <a:avLst/>
          </a:prstGeom>
        </p:spPr>
      </p:pic>
      <p:pic>
        <p:nvPicPr>
          <p:cNvPr id="81" name="Image 80">
            <a:extLst>
              <a:ext uri="{FF2B5EF4-FFF2-40B4-BE49-F238E27FC236}">
                <a16:creationId xmlns:a16="http://schemas.microsoft.com/office/drawing/2014/main" id="{081B6148-784F-45B4-BB1B-7A3578CAEC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14070" y="1929111"/>
            <a:ext cx="1045848" cy="1340830"/>
          </a:xfrm>
          <a:prstGeom prst="rect">
            <a:avLst/>
          </a:prstGeom>
        </p:spPr>
      </p:pic>
      <p:pic>
        <p:nvPicPr>
          <p:cNvPr id="82" name="Image 81">
            <a:extLst>
              <a:ext uri="{FF2B5EF4-FFF2-40B4-BE49-F238E27FC236}">
                <a16:creationId xmlns:a16="http://schemas.microsoft.com/office/drawing/2014/main" id="{B67C8FAF-80A8-4265-848A-B071E9A1CD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18651" y1="26444" x2="21664" y2="54889"/>
                        <a14:foregroundMark x1="30416" y1="57444" x2="40029" y2="70778"/>
                        <a14:foregroundMark x1="4878" y1="4222" x2="22238" y2="10444"/>
                        <a14:foregroundMark x1="21234" y1="5444" x2="4304" y2="1778"/>
                        <a14:foregroundMark x1="40172" y1="14444" x2="45911" y2="23556"/>
                        <a14:foregroundMark x1="45911" y1="13778" x2="53085" y2="25333"/>
                        <a14:foregroundMark x1="45768" y1="13444" x2="28694" y2="18000"/>
                        <a14:foregroundMark x1="27834" y1="18444" x2="27834" y2="18444"/>
                        <a14:foregroundMark x1="27834" y1="17333" x2="27834" y2="17333"/>
                        <a14:foregroundMark x1="71736" y1="27222" x2="76040" y2="33444"/>
                        <a14:foregroundMark x1="39598" y1="12889" x2="32999" y2="12667"/>
                        <a14:foregroundMark x1="43902" y1="12111" x2="43902" y2="12111"/>
                        <a14:foregroundMark x1="38451" y1="12222" x2="38451" y2="12222"/>
                        <a14:foregroundMark x1="37016" y1="12222" x2="37016" y2="12222"/>
                        <a14:foregroundMark x1="85366" y1="26222" x2="85366" y2="26222"/>
                        <a14:foregroundMark x1="9039" y1="18889" x2="9039" y2="18889"/>
                        <a14:backgroundMark x1="18795" y1="444" x2="18795" y2="444"/>
                        <a14:backgroundMark x1="16069" y1="556" x2="16069" y2="556"/>
                        <a14:backgroundMark x1="15352" y1="556" x2="8608" y2="0"/>
                        <a14:backgroundMark x1="9039" y1="14667" x2="9039" y2="146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8929" y="1977936"/>
            <a:ext cx="1000587" cy="1292005"/>
          </a:xfrm>
          <a:prstGeom prst="rect">
            <a:avLst/>
          </a:prstGeom>
        </p:spPr>
      </p:pic>
      <p:sp>
        <p:nvSpPr>
          <p:cNvPr id="83" name="Légende : encadrée à une bordure 27">
            <a:extLst>
              <a:ext uri="{FF2B5EF4-FFF2-40B4-BE49-F238E27FC236}">
                <a16:creationId xmlns:a16="http://schemas.microsoft.com/office/drawing/2014/main" id="{B6ADAADC-F57D-4539-8AB3-A45F8AD142ED}"/>
              </a:ext>
            </a:extLst>
          </p:cNvPr>
          <p:cNvSpPr/>
          <p:nvPr/>
        </p:nvSpPr>
        <p:spPr>
          <a:xfrm rot="16200000">
            <a:off x="9880198" y="1159421"/>
            <a:ext cx="1670214" cy="2602468"/>
          </a:xfrm>
          <a:prstGeom prst="accentCallout1">
            <a:avLst>
              <a:gd name="adj1" fmla="val 5518"/>
              <a:gd name="adj2" fmla="val -1030"/>
              <a:gd name="adj3" fmla="val -92916"/>
              <a:gd name="adj4" fmla="val -3083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54741" tIns="27371" rIns="54741" bIns="2737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Conventional mill and lathe</a:t>
            </a:r>
          </a:p>
        </p:txBody>
      </p:sp>
      <p:cxnSp>
        <p:nvCxnSpPr>
          <p:cNvPr id="84" name="Connecteur droit 83">
            <a:extLst>
              <a:ext uri="{FF2B5EF4-FFF2-40B4-BE49-F238E27FC236}">
                <a16:creationId xmlns:a16="http://schemas.microsoft.com/office/drawing/2014/main" id="{C96BE480-0DE6-4F25-91F9-A44E74C6D70F}"/>
              </a:ext>
            </a:extLst>
          </p:cNvPr>
          <p:cNvCxnSpPr>
            <a:endCxn id="73" idx="1"/>
          </p:cNvCxnSpPr>
          <p:nvPr/>
        </p:nvCxnSpPr>
        <p:spPr>
          <a:xfrm flipH="1">
            <a:off x="7642821" y="3640778"/>
            <a:ext cx="199632" cy="5628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Légende : encadrée à une bordure 31">
            <a:extLst>
              <a:ext uri="{FF2B5EF4-FFF2-40B4-BE49-F238E27FC236}">
                <a16:creationId xmlns:a16="http://schemas.microsoft.com/office/drawing/2014/main" id="{C1120279-1888-4ED9-9196-7AA96469DE15}"/>
              </a:ext>
            </a:extLst>
          </p:cNvPr>
          <p:cNvSpPr/>
          <p:nvPr/>
        </p:nvSpPr>
        <p:spPr>
          <a:xfrm rot="16200000">
            <a:off x="5550144" y="6568479"/>
            <a:ext cx="1721859" cy="4009845"/>
          </a:xfrm>
          <a:prstGeom prst="accentCallout1">
            <a:avLst>
              <a:gd name="adj1" fmla="val 13642"/>
              <a:gd name="adj2" fmla="val 97153"/>
              <a:gd name="adj3" fmla="val 13646"/>
              <a:gd name="adj4" fmla="val 13261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 err="1">
                <a:solidFill>
                  <a:schemeClr val="tx1"/>
                </a:solidFill>
              </a:rPr>
              <a:t>Baileigh</a:t>
            </a:r>
            <a:r>
              <a:rPr lang="en-GB" sz="1078" b="1" dirty="0">
                <a:solidFill>
                  <a:schemeClr val="tx1"/>
                </a:solidFill>
              </a:rPr>
              <a:t> FL-510HD-1000</a:t>
            </a:r>
          </a:p>
          <a:p>
            <a:pPr algn="ctr"/>
            <a:endParaRPr lang="en-GB" sz="1078" dirty="0">
              <a:solidFill>
                <a:schemeClr val="tx1"/>
              </a:solidFill>
            </a:endParaRP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CNC laser table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1000 watt </a:t>
            </a:r>
            <a:r>
              <a:rPr lang="en-GB" sz="1078" dirty="0" err="1">
                <a:solidFill>
                  <a:schemeClr val="tx1"/>
                </a:solidFill>
              </a:rPr>
              <a:t>fiber</a:t>
            </a:r>
            <a:r>
              <a:rPr lang="en-GB" sz="1078" dirty="0">
                <a:solidFill>
                  <a:schemeClr val="tx1"/>
                </a:solidFill>
              </a:rPr>
              <a:t> laser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1500 x 3000 mm max capacity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Thickness cutting capacity: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Steel: 9.5mm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Aluminium: 2.5mm</a:t>
            </a:r>
          </a:p>
          <a:p>
            <a:pPr algn="just"/>
            <a:endParaRPr lang="en-GB" sz="1078" dirty="0">
              <a:solidFill>
                <a:schemeClr val="tx1"/>
              </a:solidFill>
            </a:endParaRPr>
          </a:p>
        </p:txBody>
      </p:sp>
      <p:pic>
        <p:nvPicPr>
          <p:cNvPr id="86" name="Image 85">
            <a:extLst>
              <a:ext uri="{FF2B5EF4-FFF2-40B4-BE49-F238E27FC236}">
                <a16:creationId xmlns:a16="http://schemas.microsoft.com/office/drawing/2014/main" id="{5E098430-0E85-4473-B227-09F3082869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>
                        <a14:foregroundMark x1="11211" y1="22264" x2="10987" y2="33396"/>
                        <a14:foregroundMark x1="10650" y1="36415" x2="10650" y2="36415"/>
                        <a14:foregroundMark x1="18274" y1="37358" x2="18274" y2="37358"/>
                        <a14:foregroundMark x1="14910" y1="36415" x2="14910" y2="36415"/>
                        <a14:foregroundMark x1="13117" y1="35849" x2="13789" y2="35849"/>
                        <a14:backgroundMark x1="73094" y1="73396" x2="73094" y2="73396"/>
                        <a14:backgroundMark x1="67489" y1="78491" x2="67489" y2="784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30426" y="7981103"/>
            <a:ext cx="2294552" cy="1363355"/>
          </a:xfrm>
          <a:prstGeom prst="rect">
            <a:avLst/>
          </a:prstGeom>
        </p:spPr>
      </p:pic>
      <p:sp>
        <p:nvSpPr>
          <p:cNvPr id="113" name="Rectangle 112"/>
          <p:cNvSpPr/>
          <p:nvPr/>
        </p:nvSpPr>
        <p:spPr>
          <a:xfrm>
            <a:off x="570227" y="3867417"/>
            <a:ext cx="2142202" cy="32440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078" b="1" dirty="0"/>
              <a:t>Manpower</a:t>
            </a:r>
            <a:endParaRPr lang="en-GB" sz="1078" dirty="0"/>
          </a:p>
          <a:p>
            <a:pPr algn="just"/>
            <a:endParaRPr lang="en-GB" sz="1078" dirty="0"/>
          </a:p>
          <a:p>
            <a:pPr marL="171062" indent="-171062" algn="just">
              <a:buFontTx/>
              <a:buChar char="-"/>
            </a:pPr>
            <a:r>
              <a:rPr lang="en-GB" sz="1078" dirty="0"/>
              <a:t>4 operator full-time and 1 operator part-time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Machine supervision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Assemblies (except welding)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Maintenance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Simple CAM/metrology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1 technician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Complex CAM/metrology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1 welder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1 engineer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General organisation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Sales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Complex CAM/metrology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1 administrative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Sales, supplies, invoices,…</a:t>
            </a:r>
          </a:p>
          <a:p>
            <a:pPr marL="444759" lvl="1" indent="-171062" algn="just">
              <a:buFontTx/>
              <a:buChar char="-"/>
            </a:pPr>
            <a:endParaRPr lang="en-GB" sz="1078" dirty="0"/>
          </a:p>
        </p:txBody>
      </p:sp>
      <p:pic>
        <p:nvPicPr>
          <p:cNvPr id="114" name="Image 1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57" y="8569399"/>
            <a:ext cx="2727872" cy="59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02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305</TotalTime>
  <Words>399</Words>
  <Application>Microsoft Office PowerPoint</Application>
  <PresentationFormat>A3 (297 x 420 mm)</PresentationFormat>
  <Paragraphs>151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10" baseType="lpstr">
      <vt:lpstr>Arial</vt:lpstr>
      <vt:lpstr>Bahnschrift Condensed</vt:lpstr>
      <vt:lpstr>Calibri</vt:lpstr>
      <vt:lpstr>Calibri Light</vt:lpstr>
      <vt:lpstr>Raleway</vt:lpstr>
      <vt:lpstr>Raleway ExtraBold</vt:lpstr>
      <vt:lpstr>Thème Office</vt:lpstr>
      <vt:lpstr>Previsionnal Expenses</vt:lpstr>
      <vt:lpstr>Overview Expenses</vt:lpstr>
      <vt:lpstr>Workshop organisation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Aurélien</cp:lastModifiedBy>
  <cp:revision>48</cp:revision>
  <cp:lastPrinted>2019-07-05T17:25:18Z</cp:lastPrinted>
  <dcterms:created xsi:type="dcterms:W3CDTF">2019-06-09T19:05:37Z</dcterms:created>
  <dcterms:modified xsi:type="dcterms:W3CDTF">2019-07-05T17:25:52Z</dcterms:modified>
</cp:coreProperties>
</file>

<file path=docProps/thumbnail.jpeg>
</file>